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31"/>
  </p:notesMasterIdLst>
  <p:sldIdLst>
    <p:sldId id="256" r:id="rId2"/>
    <p:sldId id="265" r:id="rId3"/>
    <p:sldId id="267" r:id="rId4"/>
    <p:sldId id="270" r:id="rId5"/>
    <p:sldId id="268" r:id="rId6"/>
    <p:sldId id="269" r:id="rId7"/>
    <p:sldId id="272" r:id="rId8"/>
    <p:sldId id="271" r:id="rId9"/>
    <p:sldId id="273" r:id="rId10"/>
    <p:sldId id="274" r:id="rId11"/>
    <p:sldId id="275" r:id="rId12"/>
    <p:sldId id="276" r:id="rId13"/>
    <p:sldId id="278" r:id="rId14"/>
    <p:sldId id="277" r:id="rId15"/>
    <p:sldId id="279" r:id="rId16"/>
    <p:sldId id="280" r:id="rId17"/>
    <p:sldId id="260" r:id="rId18"/>
    <p:sldId id="283" r:id="rId19"/>
    <p:sldId id="284" r:id="rId20"/>
    <p:sldId id="281" r:id="rId21"/>
    <p:sldId id="287" r:id="rId22"/>
    <p:sldId id="285" r:id="rId23"/>
    <p:sldId id="282" r:id="rId24"/>
    <p:sldId id="288" r:id="rId25"/>
    <p:sldId id="290" r:id="rId26"/>
    <p:sldId id="289" r:id="rId27"/>
    <p:sldId id="291" r:id="rId28"/>
    <p:sldId id="292" r:id="rId29"/>
    <p:sldId id="293" r:id="rId3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DEB984-B0EE-4120-A07B-136703643370}" type="datetimeFigureOut">
              <a:rPr lang="zh-TW" altLang="en-US" smtClean="0"/>
              <a:t>2023/7/5</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7B33841-A895-4103-A644-00C40339BC24}" type="slidenum">
              <a:rPr lang="zh-TW" altLang="en-US" smtClean="0"/>
              <a:t>‹#›</a:t>
            </a:fld>
            <a:endParaRPr lang="zh-TW" altLang="en-US"/>
          </a:p>
        </p:txBody>
      </p:sp>
    </p:spTree>
    <p:extLst>
      <p:ext uri="{BB962C8B-B14F-4D97-AF65-F5344CB8AC3E}">
        <p14:creationId xmlns:p14="http://schemas.microsoft.com/office/powerpoint/2010/main" val="2559562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油鹽糖</a:t>
            </a:r>
            <a:endParaRPr lang="zh-TW" altLang="en-US" dirty="0"/>
          </a:p>
        </p:txBody>
      </p:sp>
      <p:sp>
        <p:nvSpPr>
          <p:cNvPr id="4" name="投影片編號版面配置區 3"/>
          <p:cNvSpPr>
            <a:spLocks noGrp="1"/>
          </p:cNvSpPr>
          <p:nvPr>
            <p:ph type="sldNum" sz="quarter" idx="10"/>
          </p:nvPr>
        </p:nvSpPr>
        <p:spPr/>
        <p:txBody>
          <a:bodyPr/>
          <a:lstStyle/>
          <a:p>
            <a:fld id="{E7B33841-A895-4103-A644-00C40339BC24}" type="slidenum">
              <a:rPr lang="zh-TW" altLang="en-US" smtClean="0"/>
              <a:t>3</a:t>
            </a:fld>
            <a:endParaRPr lang="zh-TW" altLang="en-US"/>
          </a:p>
        </p:txBody>
      </p:sp>
    </p:spTree>
    <p:extLst>
      <p:ext uri="{BB962C8B-B14F-4D97-AF65-F5344CB8AC3E}">
        <p14:creationId xmlns:p14="http://schemas.microsoft.com/office/powerpoint/2010/main" val="3723864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是藥三分毒</a:t>
            </a:r>
            <a:endParaRPr lang="zh-TW" altLang="en-US" dirty="0"/>
          </a:p>
        </p:txBody>
      </p:sp>
      <p:sp>
        <p:nvSpPr>
          <p:cNvPr id="4" name="投影片編號版面配置區 3"/>
          <p:cNvSpPr>
            <a:spLocks noGrp="1"/>
          </p:cNvSpPr>
          <p:nvPr>
            <p:ph type="sldNum" sz="quarter" idx="10"/>
          </p:nvPr>
        </p:nvSpPr>
        <p:spPr/>
        <p:txBody>
          <a:bodyPr/>
          <a:lstStyle/>
          <a:p>
            <a:fld id="{E7B33841-A895-4103-A644-00C40339BC24}" type="slidenum">
              <a:rPr lang="zh-TW" altLang="en-US" smtClean="0"/>
              <a:t>6</a:t>
            </a:fld>
            <a:endParaRPr lang="zh-TW" altLang="en-US"/>
          </a:p>
        </p:txBody>
      </p:sp>
    </p:spTree>
    <p:extLst>
      <p:ext uri="{BB962C8B-B14F-4D97-AF65-F5344CB8AC3E}">
        <p14:creationId xmlns:p14="http://schemas.microsoft.com/office/powerpoint/2010/main" val="1043222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1">
        <a:schemeClr val="bg1"/>
      </p:bgRef>
    </p:bg>
    <p:spTree>
      <p:nvGrpSpPr>
        <p:cNvPr id="1" name=""/>
        <p:cNvGrpSpPr/>
        <p:nvPr/>
      </p:nvGrpSpPr>
      <p:grpSpPr>
        <a:xfrm>
          <a:off x="0" y="0"/>
          <a:ext cx="0" cy="0"/>
          <a:chOff x="0" y="0"/>
          <a:chExt cx="0" cy="0"/>
        </a:xfrm>
      </p:grpSpPr>
      <p:sp>
        <p:nvSpPr>
          <p:cNvPr id="8" name="標題 7"/>
          <p:cNvSpPr>
            <a:spLocks noGrp="1"/>
          </p:cNvSpPr>
          <p:nvPr>
            <p:ph type="ctrTitle"/>
          </p:nvPr>
        </p:nvSpPr>
        <p:spPr>
          <a:xfrm>
            <a:off x="2286000" y="3124200"/>
            <a:ext cx="6172200" cy="1894362"/>
          </a:xfrm>
        </p:spPr>
        <p:txBody>
          <a:bodyPr/>
          <a:lstStyle>
            <a:lvl1pPr>
              <a:defRPr b="1"/>
            </a:lvl1pPr>
          </a:lstStyle>
          <a:p>
            <a:r>
              <a:rPr kumimoji="0" lang="zh-TW" altLang="en-US" smtClean="0"/>
              <a:t>按一下以編輯母片標題樣式</a:t>
            </a:r>
            <a:endParaRPr kumimoji="0" lang="en-US"/>
          </a:p>
        </p:txBody>
      </p:sp>
      <p:sp>
        <p:nvSpPr>
          <p:cNvPr id="9" name="副標題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28" name="日期版面配置區 27"/>
          <p:cNvSpPr>
            <a:spLocks noGrp="1"/>
          </p:cNvSpPr>
          <p:nvPr>
            <p:ph type="dt" sz="half" idx="10"/>
          </p:nvPr>
        </p:nvSpPr>
        <p:spPr bwMode="auto">
          <a:xfrm rot="5400000">
            <a:off x="7764621" y="1174097"/>
            <a:ext cx="2286000" cy="381000"/>
          </a:xfrm>
        </p:spPr>
        <p:txBody>
          <a:bodyPr/>
          <a:lstStyle/>
          <a:p>
            <a:fld id="{5BBEAD13-0566-4C6C-97E7-55F17F24B09F}" type="datetimeFigureOut">
              <a:rPr lang="zh-TW" altLang="en-US" smtClean="0"/>
              <a:t>2023/7/5</a:t>
            </a:fld>
            <a:endParaRPr lang="zh-TW" altLang="en-US"/>
          </a:p>
        </p:txBody>
      </p:sp>
      <p:sp>
        <p:nvSpPr>
          <p:cNvPr id="17" name="頁尾版面配置區 16"/>
          <p:cNvSpPr>
            <a:spLocks noGrp="1"/>
          </p:cNvSpPr>
          <p:nvPr>
            <p:ph type="ftr" sz="quarter" idx="11"/>
          </p:nvPr>
        </p:nvSpPr>
        <p:spPr bwMode="auto">
          <a:xfrm rot="5400000">
            <a:off x="7077269" y="4181669"/>
            <a:ext cx="3657600" cy="384048"/>
          </a:xfrm>
        </p:spPr>
        <p:txBody>
          <a:bodyPr/>
          <a:lstStyle/>
          <a:p>
            <a:endParaRPr lang="zh-TW" altLang="en-US"/>
          </a:p>
        </p:txBody>
      </p:sp>
      <p:sp>
        <p:nvSpPr>
          <p:cNvPr id="10" name="矩形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矩形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接點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線接點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線接點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接點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接點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線接點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矩形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橢圓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橢圓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橢圓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橢圓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橢圓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投影片編號版面配置區 28"/>
          <p:cNvSpPr>
            <a:spLocks noGrp="1"/>
          </p:cNvSpPr>
          <p:nvPr>
            <p:ph type="sldNum" sz="quarter" idx="12"/>
          </p:nvPr>
        </p:nvSpPr>
        <p:spPr bwMode="auto">
          <a:xfrm>
            <a:off x="1325544" y="4928702"/>
            <a:ext cx="609600" cy="517524"/>
          </a:xfrm>
        </p:spPr>
        <p:txBody>
          <a:bodyPr/>
          <a:lstStyle/>
          <a:p>
            <a:fld id="{73DA0BB7-265A-403C-9275-D587AB510EDC}" type="slidenum">
              <a:rPr lang="zh-TW" altLang="en-US" smtClean="0"/>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8" name="內容版面配置區 7"/>
          <p:cNvSpPr>
            <a:spLocks noGrp="1"/>
          </p:cNvSpPr>
          <p:nvPr>
            <p:ph sz="quarter" idx="1"/>
          </p:nvPr>
        </p:nvSpPr>
        <p:spPr>
          <a:xfrm>
            <a:off x="457200" y="1600200"/>
            <a:ext cx="7467600" cy="4873752"/>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日期版面配置區 6"/>
          <p:cNvSpPr>
            <a:spLocks noGrp="1"/>
          </p:cNvSpPr>
          <p:nvPr>
            <p:ph type="dt" sz="half" idx="14"/>
          </p:nvPr>
        </p:nvSpPr>
        <p:spPr/>
        <p:txBody>
          <a:bodyPr rtlCol="0"/>
          <a:lstStyle/>
          <a:p>
            <a:fld id="{5BBEAD13-0566-4C6C-97E7-55F17F24B09F}" type="datetimeFigureOut">
              <a:rPr lang="zh-TW" altLang="en-US" smtClean="0"/>
              <a:t>2023/7/5</a:t>
            </a:fld>
            <a:endParaRPr lang="zh-TW" altLang="en-US"/>
          </a:p>
        </p:txBody>
      </p:sp>
      <p:sp>
        <p:nvSpPr>
          <p:cNvPr id="9" name="投影片編號版面配置區 8"/>
          <p:cNvSpPr>
            <a:spLocks noGrp="1"/>
          </p:cNvSpPr>
          <p:nvPr>
            <p:ph type="sldNum" sz="quarter" idx="15"/>
          </p:nvPr>
        </p:nvSpPr>
        <p:spPr/>
        <p:txBody>
          <a:bodyPr rtlCol="0"/>
          <a:lstStyle/>
          <a:p>
            <a:fld id="{73DA0BB7-265A-403C-9275-D587AB510EDC}" type="slidenum">
              <a:rPr lang="zh-TW" altLang="en-US" smtClean="0"/>
              <a:t>‹#›</a:t>
            </a:fld>
            <a:endParaRPr lang="zh-TW" altLang="en-US"/>
          </a:p>
        </p:txBody>
      </p:sp>
      <p:sp>
        <p:nvSpPr>
          <p:cNvPr id="10" name="頁尾版面配置區 9"/>
          <p:cNvSpPr>
            <a:spLocks noGrp="1"/>
          </p:cNvSpPr>
          <p:nvPr>
            <p:ph type="ftr" sz="quarter" idx="16"/>
          </p:nvPr>
        </p:nvSpPr>
        <p:spPr/>
        <p:txBody>
          <a:bodyPr rtlCol="0"/>
          <a:lstStyle/>
          <a:p>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1">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2286000" y="2895600"/>
            <a:ext cx="6172200" cy="2053590"/>
          </a:xfrm>
        </p:spPr>
        <p:txBody>
          <a:bodyPr/>
          <a:lstStyle>
            <a:lvl1pPr algn="l">
              <a:buNone/>
              <a:defRPr sz="3000" b="1" cap="small" baseline="0"/>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sp>
        <p:nvSpPr>
          <p:cNvPr id="4" name="日期版面配置區 3"/>
          <p:cNvSpPr>
            <a:spLocks noGrp="1"/>
          </p:cNvSpPr>
          <p:nvPr>
            <p:ph type="dt" sz="half" idx="10"/>
          </p:nvPr>
        </p:nvSpPr>
        <p:spPr bwMode="auto">
          <a:xfrm rot="5400000">
            <a:off x="7763256" y="1170432"/>
            <a:ext cx="2286000" cy="381000"/>
          </a:xfrm>
        </p:spPr>
        <p:txBody>
          <a:bodyPr/>
          <a:lstStyle/>
          <a:p>
            <a:fld id="{5BBEAD13-0566-4C6C-97E7-55F17F24B09F}" type="datetimeFigureOut">
              <a:rPr lang="zh-TW" altLang="en-US" smtClean="0"/>
              <a:t>2023/7/5</a:t>
            </a:fld>
            <a:endParaRPr lang="zh-TW" altLang="en-US"/>
          </a:p>
        </p:txBody>
      </p:sp>
      <p:sp>
        <p:nvSpPr>
          <p:cNvPr id="5" name="頁尾版面配置區 4"/>
          <p:cNvSpPr>
            <a:spLocks noGrp="1"/>
          </p:cNvSpPr>
          <p:nvPr>
            <p:ph type="ftr" sz="quarter" idx="11"/>
          </p:nvPr>
        </p:nvSpPr>
        <p:spPr bwMode="auto">
          <a:xfrm rot="5400000">
            <a:off x="7077456" y="4178808"/>
            <a:ext cx="3657600" cy="384048"/>
          </a:xfrm>
        </p:spPr>
        <p:txBody>
          <a:bodyPr/>
          <a:lstStyle/>
          <a:p>
            <a:endParaRPr lang="zh-TW" altLang="en-US"/>
          </a:p>
        </p:txBody>
      </p:sp>
      <p:sp>
        <p:nvSpPr>
          <p:cNvPr id="9" name="矩形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線接點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直線接點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接點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接點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直線接點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矩形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橢圓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橢圓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橢圓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橢圓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橢圓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直線接點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投影片編號版面配置區 5"/>
          <p:cNvSpPr>
            <a:spLocks noGrp="1"/>
          </p:cNvSpPr>
          <p:nvPr>
            <p:ph type="sldNum" sz="quarter" idx="12"/>
          </p:nvPr>
        </p:nvSpPr>
        <p:spPr bwMode="auto">
          <a:xfrm>
            <a:off x="1340616" y="4928702"/>
            <a:ext cx="609600" cy="517524"/>
          </a:xfrm>
        </p:spPr>
        <p:txBody>
          <a:bodyPr/>
          <a:lstStyle/>
          <a:p>
            <a:fld id="{73DA0BB7-265A-403C-9275-D587AB510EDC}" type="slidenum">
              <a:rPr lang="zh-TW" altLang="en-US" smtClean="0"/>
              <a:t>‹#›</a:t>
            </a:fld>
            <a:endParaRPr lang="zh-TW"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5" name="日期版面配置區 4"/>
          <p:cNvSpPr>
            <a:spLocks noGrp="1"/>
          </p:cNvSpPr>
          <p:nvPr>
            <p:ph type="dt" sz="half" idx="10"/>
          </p:nvPr>
        </p:nvSpPr>
        <p:spPr/>
        <p:txBody>
          <a:bodyPr/>
          <a:lstStyle/>
          <a:p>
            <a:fld id="{5BBEAD13-0566-4C6C-97E7-55F17F24B09F}" type="datetimeFigureOut">
              <a:rPr lang="zh-TW" altLang="en-US" smtClean="0"/>
              <a:t>2023/7/5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3DA0BB7-265A-403C-9275-D587AB510EDC}" type="slidenum">
              <a:rPr lang="zh-TW" altLang="en-US" smtClean="0"/>
              <a:t>‹#›</a:t>
            </a:fld>
            <a:endParaRPr lang="zh-TW" altLang="en-US"/>
          </a:p>
        </p:txBody>
      </p:sp>
      <p:sp>
        <p:nvSpPr>
          <p:cNvPr id="9" name="內容版面配置區 8"/>
          <p:cNvSpPr>
            <a:spLocks noGrp="1"/>
          </p:cNvSpPr>
          <p:nvPr>
            <p:ph sz="quarter" idx="1"/>
          </p:nvPr>
        </p:nvSpPr>
        <p:spPr>
          <a:xfrm>
            <a:off x="457200" y="1600200"/>
            <a:ext cx="36576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1" name="內容版面配置區 10"/>
          <p:cNvSpPr>
            <a:spLocks noGrp="1"/>
          </p:cNvSpPr>
          <p:nvPr>
            <p:ph sz="quarter" idx="2"/>
          </p:nvPr>
        </p:nvSpPr>
        <p:spPr>
          <a:xfrm>
            <a:off x="4270248" y="1600200"/>
            <a:ext cx="36576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7543800" cy="1143000"/>
          </a:xfrm>
        </p:spPr>
        <p:txBody>
          <a:bodyPr anchor="b"/>
          <a:lstStyle>
            <a:lvl1pPr>
              <a:defRPr/>
            </a:lvl1pPr>
          </a:lstStyle>
          <a:p>
            <a:r>
              <a:rPr kumimoji="0" lang="zh-TW" altLang="en-US" smtClean="0"/>
              <a:t>按一下以編輯母片標題樣式</a:t>
            </a:r>
            <a:endParaRPr kumimoji="0" lang="en-US"/>
          </a:p>
        </p:txBody>
      </p:sp>
      <p:sp>
        <p:nvSpPr>
          <p:cNvPr id="7" name="日期版面配置區 6"/>
          <p:cNvSpPr>
            <a:spLocks noGrp="1"/>
          </p:cNvSpPr>
          <p:nvPr>
            <p:ph type="dt" sz="half" idx="10"/>
          </p:nvPr>
        </p:nvSpPr>
        <p:spPr/>
        <p:txBody>
          <a:bodyPr/>
          <a:lstStyle/>
          <a:p>
            <a:fld id="{5BBEAD13-0566-4C6C-97E7-55F17F24B09F}" type="datetimeFigureOut">
              <a:rPr lang="zh-TW" altLang="en-US" smtClean="0"/>
              <a:t>2023/7/5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73DA0BB7-265A-403C-9275-D587AB510EDC}" type="slidenum">
              <a:rPr lang="zh-TW" altLang="en-US" smtClean="0"/>
              <a:t>‹#›</a:t>
            </a:fld>
            <a:endParaRPr lang="zh-TW" altLang="en-US"/>
          </a:p>
        </p:txBody>
      </p:sp>
      <p:sp>
        <p:nvSpPr>
          <p:cNvPr id="11" name="內容版面配置區 10"/>
          <p:cNvSpPr>
            <a:spLocks noGrp="1"/>
          </p:cNvSpPr>
          <p:nvPr>
            <p:ph sz="quarter" idx="2"/>
          </p:nvPr>
        </p:nvSpPr>
        <p:spPr>
          <a:xfrm>
            <a:off x="457200" y="2362200"/>
            <a:ext cx="3657600" cy="38862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3" name="內容版面配置區 12"/>
          <p:cNvSpPr>
            <a:spLocks noGrp="1"/>
          </p:cNvSpPr>
          <p:nvPr>
            <p:ph sz="quarter" idx="4"/>
          </p:nvPr>
        </p:nvSpPr>
        <p:spPr>
          <a:xfrm>
            <a:off x="4371975" y="2362200"/>
            <a:ext cx="3657600" cy="38862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2" name="文字版面配置區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
        <p:nvSpPr>
          <p:cNvPr id="14" name="文字版面配置區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6" name="日期版面配置區 5"/>
          <p:cNvSpPr>
            <a:spLocks noGrp="1"/>
          </p:cNvSpPr>
          <p:nvPr>
            <p:ph type="dt" sz="half" idx="10"/>
          </p:nvPr>
        </p:nvSpPr>
        <p:spPr/>
        <p:txBody>
          <a:bodyPr rtlCol="0"/>
          <a:lstStyle/>
          <a:p>
            <a:fld id="{5BBEAD13-0566-4C6C-97E7-55F17F24B09F}" type="datetimeFigureOut">
              <a:rPr lang="zh-TW" altLang="en-US" smtClean="0"/>
              <a:t>2023/7/5</a:t>
            </a:fld>
            <a:endParaRPr lang="zh-TW" altLang="en-US"/>
          </a:p>
        </p:txBody>
      </p:sp>
      <p:sp>
        <p:nvSpPr>
          <p:cNvPr id="7" name="投影片編號版面配置區 6"/>
          <p:cNvSpPr>
            <a:spLocks noGrp="1"/>
          </p:cNvSpPr>
          <p:nvPr>
            <p:ph type="sldNum" sz="quarter" idx="11"/>
          </p:nvPr>
        </p:nvSpPr>
        <p:spPr/>
        <p:txBody>
          <a:bodyPr rtlCol="0"/>
          <a:lstStyle/>
          <a:p>
            <a:fld id="{73DA0BB7-265A-403C-9275-D587AB510EDC}" type="slidenum">
              <a:rPr lang="zh-TW" altLang="en-US" smtClean="0"/>
              <a:t>‹#›</a:t>
            </a:fld>
            <a:endParaRPr lang="zh-TW" altLang="en-US"/>
          </a:p>
        </p:txBody>
      </p:sp>
      <p:sp>
        <p:nvSpPr>
          <p:cNvPr id="8" name="頁尾版面配置區 7"/>
          <p:cNvSpPr>
            <a:spLocks noGrp="1"/>
          </p:cNvSpPr>
          <p:nvPr>
            <p:ph type="ftr" sz="quarter" idx="12"/>
          </p:nvPr>
        </p:nvSpPr>
        <p:spPr/>
        <p:txBody>
          <a:bodyPr rtlCol="0"/>
          <a:lstStyle/>
          <a:p>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5BBEAD13-0566-4C6C-97E7-55F17F24B09F}" type="datetimeFigureOut">
              <a:rPr lang="zh-TW" altLang="en-US" smtClean="0"/>
              <a:t>2023/7/5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bg>
      <p:bgRef idx="1001">
        <a:schemeClr val="bg1"/>
      </p:bgRef>
    </p:bg>
    <p:spTree>
      <p:nvGrpSpPr>
        <p:cNvPr id="1" name=""/>
        <p:cNvGrpSpPr/>
        <p:nvPr/>
      </p:nvGrpSpPr>
      <p:grpSpPr>
        <a:xfrm>
          <a:off x="0" y="0"/>
          <a:ext cx="0" cy="0"/>
          <a:chOff x="0" y="0"/>
          <a:chExt cx="0" cy="0"/>
        </a:xfrm>
      </p:grpSpPr>
      <p:sp>
        <p:nvSpPr>
          <p:cNvPr id="10" name="直線接點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標題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zh-TW" altLang="en-US" smtClean="0"/>
              <a:t>按一下以編輯母片標題樣式</a:t>
            </a:r>
            <a:endParaRPr kumimoji="0" lang="en-US"/>
          </a:p>
        </p:txBody>
      </p:sp>
      <p:sp>
        <p:nvSpPr>
          <p:cNvPr id="3" name="文字版面配置區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zh-TW" altLang="en-US" smtClean="0"/>
              <a:t>按一下以編輯母片文字樣式</a:t>
            </a:r>
          </a:p>
        </p:txBody>
      </p:sp>
      <p:sp>
        <p:nvSpPr>
          <p:cNvPr id="8" name="直線接點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直線接點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直線接點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矩形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線接點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橢圓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內容版面配置區 17"/>
          <p:cNvSpPr>
            <a:spLocks noGrp="1"/>
          </p:cNvSpPr>
          <p:nvPr>
            <p:ph sz="quarter" idx="1"/>
          </p:nvPr>
        </p:nvSpPr>
        <p:spPr>
          <a:xfrm>
            <a:off x="304800" y="274320"/>
            <a:ext cx="5638800" cy="6327648"/>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21" name="日期版面配置區 20"/>
          <p:cNvSpPr>
            <a:spLocks noGrp="1"/>
          </p:cNvSpPr>
          <p:nvPr>
            <p:ph type="dt" sz="half" idx="14"/>
          </p:nvPr>
        </p:nvSpPr>
        <p:spPr/>
        <p:txBody>
          <a:bodyPr rtlCol="0"/>
          <a:lstStyle/>
          <a:p>
            <a:fld id="{5BBEAD13-0566-4C6C-97E7-55F17F24B09F}" type="datetimeFigureOut">
              <a:rPr lang="zh-TW" altLang="en-US" smtClean="0"/>
              <a:t>2023/7/5</a:t>
            </a:fld>
            <a:endParaRPr lang="zh-TW" altLang="en-US"/>
          </a:p>
        </p:txBody>
      </p:sp>
      <p:sp>
        <p:nvSpPr>
          <p:cNvPr id="22" name="投影片編號版面配置區 21"/>
          <p:cNvSpPr>
            <a:spLocks noGrp="1"/>
          </p:cNvSpPr>
          <p:nvPr>
            <p:ph type="sldNum" sz="quarter" idx="15"/>
          </p:nvPr>
        </p:nvSpPr>
        <p:spPr/>
        <p:txBody>
          <a:bodyPr rtlCol="0"/>
          <a:lstStyle/>
          <a:p>
            <a:fld id="{73DA0BB7-265A-403C-9275-D587AB510EDC}" type="slidenum">
              <a:rPr lang="zh-TW" altLang="en-US" smtClean="0"/>
              <a:t>‹#›</a:t>
            </a:fld>
            <a:endParaRPr lang="zh-TW" altLang="en-US"/>
          </a:p>
        </p:txBody>
      </p:sp>
      <p:sp>
        <p:nvSpPr>
          <p:cNvPr id="23" name="頁尾版面配置區 22"/>
          <p:cNvSpPr>
            <a:spLocks noGrp="1"/>
          </p:cNvSpPr>
          <p:nvPr>
            <p:ph type="ftr" sz="quarter" idx="16"/>
          </p:nvPr>
        </p:nvSpPr>
        <p:spPr/>
        <p:txBody>
          <a:bodyPr rtlCol="0"/>
          <a:lstStyle/>
          <a:p>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9" name="直線接點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橢圓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標題 1"/>
          <p:cNvSpPr>
            <a:spLocks noGrp="1"/>
          </p:cNvSpPr>
          <p:nvPr>
            <p:ph type="title"/>
          </p:nvPr>
        </p:nvSpPr>
        <p:spPr>
          <a:xfrm rot="5400000">
            <a:off x="3350133" y="3200400"/>
            <a:ext cx="6309360" cy="457200"/>
          </a:xfrm>
        </p:spPr>
        <p:txBody>
          <a:bodyPr anchor="b"/>
          <a:lstStyle>
            <a:lvl1pPr algn="l">
              <a:buNone/>
              <a:defRPr sz="2000" b="1"/>
            </a:lvl1pPr>
          </a:lstStyle>
          <a:p>
            <a:r>
              <a:rPr kumimoji="0" lang="zh-TW" altLang="en-US" smtClean="0"/>
              <a:t>按一下以編輯母片標題樣式</a:t>
            </a:r>
            <a:endParaRPr kumimoji="0" lang="en-US"/>
          </a:p>
        </p:txBody>
      </p:sp>
      <p:sp>
        <p:nvSpPr>
          <p:cNvPr id="3" name="圖片版面配置區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zh-TW" altLang="en-US" smtClean="0"/>
              <a:t>按一下圖示以新增圖片</a:t>
            </a:r>
            <a:endParaRPr kumimoji="0" lang="en-US" dirty="0"/>
          </a:p>
        </p:txBody>
      </p:sp>
      <p:sp>
        <p:nvSpPr>
          <p:cNvPr id="4" name="文字版面配置區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zh-TW" altLang="en-US" smtClean="0"/>
              <a:t>按一下以編輯母片文字樣式</a:t>
            </a:r>
          </a:p>
        </p:txBody>
      </p:sp>
      <p:sp>
        <p:nvSpPr>
          <p:cNvPr id="10" name="直線接點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矩形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直線接點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直線接點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直線接點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日期版面配置區 16"/>
          <p:cNvSpPr>
            <a:spLocks noGrp="1"/>
          </p:cNvSpPr>
          <p:nvPr>
            <p:ph type="dt" sz="half" idx="10"/>
          </p:nvPr>
        </p:nvSpPr>
        <p:spPr/>
        <p:txBody>
          <a:bodyPr rtlCol="0"/>
          <a:lstStyle/>
          <a:p>
            <a:fld id="{5BBEAD13-0566-4C6C-97E7-55F17F24B09F}" type="datetimeFigureOut">
              <a:rPr lang="zh-TW" altLang="en-US" smtClean="0"/>
              <a:t>2023/7/5</a:t>
            </a:fld>
            <a:endParaRPr lang="zh-TW" altLang="en-US"/>
          </a:p>
        </p:txBody>
      </p:sp>
      <p:sp>
        <p:nvSpPr>
          <p:cNvPr id="18" name="投影片編號版面配置區 17"/>
          <p:cNvSpPr>
            <a:spLocks noGrp="1"/>
          </p:cNvSpPr>
          <p:nvPr>
            <p:ph type="sldNum" sz="quarter" idx="11"/>
          </p:nvPr>
        </p:nvSpPr>
        <p:spPr/>
        <p:txBody>
          <a:bodyPr rtlCol="0"/>
          <a:lstStyle/>
          <a:p>
            <a:fld id="{73DA0BB7-265A-403C-9275-D587AB510EDC}" type="slidenum">
              <a:rPr lang="zh-TW" altLang="en-US" smtClean="0"/>
              <a:t>‹#›</a:t>
            </a:fld>
            <a:endParaRPr lang="zh-TW" altLang="en-US"/>
          </a:p>
        </p:txBody>
      </p:sp>
      <p:sp>
        <p:nvSpPr>
          <p:cNvPr id="21" name="頁尾版面配置區 20"/>
          <p:cNvSpPr>
            <a:spLocks noGrp="1"/>
          </p:cNvSpPr>
          <p:nvPr>
            <p:ph type="ftr" sz="quarter" idx="12"/>
          </p:nvPr>
        </p:nvSpPr>
        <p:spPr/>
        <p:txBody>
          <a:bodyPr rtlCol="0"/>
          <a:lstStyle/>
          <a:p>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5BBEAD13-0566-4C6C-97E7-55F17F24B09F}" type="datetimeFigureOut">
              <a:rPr lang="zh-TW" altLang="en-US" smtClean="0"/>
              <a:t>2023/7/5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1676400" cy="5851525"/>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5BBEAD13-0566-4C6C-97E7-55F17F24B09F}" type="datetimeFigureOut">
              <a:rPr lang="zh-TW" altLang="en-US" smtClean="0"/>
              <a:t>2023/7/5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線接點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標題版面配置區 21"/>
          <p:cNvSpPr>
            <a:spLocks noGrp="1"/>
          </p:cNvSpPr>
          <p:nvPr>
            <p:ph type="title"/>
          </p:nvPr>
        </p:nvSpPr>
        <p:spPr>
          <a:xfrm>
            <a:off x="457200" y="274638"/>
            <a:ext cx="7467600" cy="1143000"/>
          </a:xfrm>
          <a:prstGeom prst="rect">
            <a:avLst/>
          </a:prstGeom>
        </p:spPr>
        <p:txBody>
          <a:bodyPr vert="horz" anchor="b">
            <a:normAutofit/>
          </a:bodyPr>
          <a:lstStyle/>
          <a:p>
            <a:r>
              <a:rPr kumimoji="0" lang="zh-TW" altLang="en-US" smtClean="0"/>
              <a:t>按一下以編輯母片標題樣式</a:t>
            </a:r>
            <a:endParaRPr kumimoji="0" lang="en-US"/>
          </a:p>
        </p:txBody>
      </p:sp>
      <p:sp>
        <p:nvSpPr>
          <p:cNvPr id="13" name="文字版面配置區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14" name="日期版面配置區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BBEAD13-0566-4C6C-97E7-55F17F24B09F}" type="datetimeFigureOut">
              <a:rPr lang="zh-TW" altLang="en-US" smtClean="0"/>
              <a:t>2023/7/5</a:t>
            </a:fld>
            <a:endParaRPr lang="zh-TW" altLang="en-US"/>
          </a:p>
        </p:txBody>
      </p:sp>
      <p:sp>
        <p:nvSpPr>
          <p:cNvPr id="3" name="頁尾版面配置區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zh-TW" altLang="en-US"/>
          </a:p>
        </p:txBody>
      </p:sp>
      <p:sp>
        <p:nvSpPr>
          <p:cNvPr id="7" name="直線接點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線接點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矩形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接點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橢圓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投影片編號版面配置區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3DA0BB7-265A-403C-9275-D587AB510EDC}"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normAutofit/>
          </a:bodyPr>
          <a:lstStyle/>
          <a:p>
            <a:r>
              <a:rPr lang="zh-TW" altLang="en-US" sz="4000" dirty="0" smtClean="0">
                <a:latin typeface="微軟正黑體" panose="020B0604030504040204" pitchFamily="34" charset="-120"/>
                <a:ea typeface="微軟正黑體" panose="020B0604030504040204" pitchFamily="34" charset="-120"/>
              </a:rPr>
              <a:t>毒品危害及成癮</a:t>
            </a:r>
            <a:endParaRPr lang="zh-TW" altLang="en-US" sz="4000"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p:txBody>
          <a:bodyPr/>
          <a:lstStyle/>
          <a:p>
            <a:r>
              <a:rPr lang="zh-TW" altLang="en-US" dirty="0" smtClean="0">
                <a:latin typeface="微軟正黑體" panose="020B0604030504040204" pitchFamily="34" charset="-120"/>
                <a:ea typeface="微軟正黑體" panose="020B0604030504040204" pitchFamily="34" charset="-120"/>
              </a:rPr>
              <a:t>台北市毒品危害防制中心</a:t>
            </a:r>
            <a:endParaRPr lang="en-US" altLang="zh-TW" dirty="0" smtClean="0">
              <a:latin typeface="微軟正黑體" panose="020B0604030504040204" pitchFamily="34" charset="-120"/>
              <a:ea typeface="微軟正黑體" panose="020B0604030504040204" pitchFamily="34" charset="-120"/>
            </a:endParaRPr>
          </a:p>
          <a:p>
            <a:r>
              <a:rPr lang="zh-TW" altLang="en-US" dirty="0">
                <a:latin typeface="微軟正黑體" panose="020B0604030504040204" pitchFamily="34" charset="-120"/>
                <a:ea typeface="微軟正黑體" panose="020B0604030504040204" pitchFamily="34" charset="-120"/>
              </a:rPr>
              <a:t>個案管理</a:t>
            </a:r>
            <a:r>
              <a:rPr lang="zh-TW" altLang="en-US" dirty="0" smtClean="0">
                <a:latin typeface="微軟正黑體" panose="020B0604030504040204" pitchFamily="34" charset="-120"/>
                <a:ea typeface="微軟正黑體" panose="020B0604030504040204" pitchFamily="34" charset="-120"/>
              </a:rPr>
              <a:t>督導  廖昀雅</a:t>
            </a: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435954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You are what you eat</a:t>
            </a:r>
            <a:endParaRPr lang="zh-TW" altLang="en-US" dirty="0"/>
          </a:p>
        </p:txBody>
      </p:sp>
      <p:sp>
        <p:nvSpPr>
          <p:cNvPr id="3" name="文字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12645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食物</a:t>
            </a:r>
            <a:endParaRPr lang="zh-TW" altLang="en-US" dirty="0"/>
          </a:p>
        </p:txBody>
      </p:sp>
      <p:sp>
        <p:nvSpPr>
          <p:cNvPr id="3" name="內容版面配置區 2"/>
          <p:cNvSpPr>
            <a:spLocks noGrp="1"/>
          </p:cNvSpPr>
          <p:nvPr>
            <p:ph sz="quarter" idx="1"/>
          </p:nvPr>
        </p:nvSpPr>
        <p:spPr/>
        <p:txBody>
          <a:bodyPr/>
          <a:lstStyle/>
          <a:p>
            <a:r>
              <a:rPr lang="zh-TW" altLang="en-US" dirty="0"/>
              <a:t>飲食</a:t>
            </a:r>
            <a:r>
              <a:rPr lang="zh-TW" altLang="en-US" dirty="0" smtClean="0"/>
              <a:t>金字塔</a:t>
            </a:r>
            <a:endParaRPr lang="en-US" altLang="zh-TW" dirty="0" smtClean="0"/>
          </a:p>
          <a:p>
            <a:pPr lvl="1"/>
            <a:r>
              <a:rPr lang="zh-TW" altLang="en-US" dirty="0"/>
              <a:t>蛋豆魚肉類</a:t>
            </a:r>
            <a:r>
              <a:rPr lang="zh-TW" altLang="en-US" dirty="0" smtClean="0"/>
              <a:t>、穀物、蔬菜、水果</a:t>
            </a:r>
            <a:endParaRPr lang="en-US" altLang="zh-TW" dirty="0" smtClean="0"/>
          </a:p>
          <a:p>
            <a:pPr lvl="1"/>
            <a:r>
              <a:rPr lang="zh-TW" altLang="en-US" dirty="0"/>
              <a:t>身體組成的重要</a:t>
            </a:r>
            <a:r>
              <a:rPr lang="zh-TW" altLang="en-US" dirty="0" smtClean="0"/>
              <a:t>成份來源</a:t>
            </a:r>
            <a:endParaRPr lang="en-US" altLang="zh-TW" dirty="0" smtClean="0"/>
          </a:p>
          <a:p>
            <a:endParaRPr lang="en-US" altLang="zh-TW" dirty="0"/>
          </a:p>
          <a:p>
            <a:r>
              <a:rPr lang="zh-TW" altLang="en-US" dirty="0" smtClean="0"/>
              <a:t>食補與藥補</a:t>
            </a:r>
            <a:endParaRPr lang="en-US" altLang="zh-TW" dirty="0" smtClean="0"/>
          </a:p>
          <a:p>
            <a:pPr lvl="1"/>
            <a:r>
              <a:rPr lang="zh-TW" altLang="en-US" dirty="0" smtClean="0"/>
              <a:t>十全</a:t>
            </a:r>
            <a:r>
              <a:rPr lang="zh-TW" altLang="en-US" dirty="0"/>
              <a:t>八珍四</a:t>
            </a:r>
            <a:r>
              <a:rPr lang="zh-TW" altLang="en-US" dirty="0" smtClean="0"/>
              <a:t>物、麻油雞、藥燉排骨</a:t>
            </a:r>
            <a:endParaRPr lang="en-US" altLang="zh-TW" dirty="0" smtClean="0"/>
          </a:p>
          <a:p>
            <a:pPr lvl="1"/>
            <a:r>
              <a:rPr lang="zh-TW" altLang="en-US" dirty="0"/>
              <a:t>強健身體</a:t>
            </a:r>
            <a:endParaRPr lang="en-US" altLang="zh-TW" dirty="0" smtClean="0"/>
          </a:p>
          <a:p>
            <a:endParaRPr lang="en-US" altLang="zh-TW" dirty="0"/>
          </a:p>
          <a:p>
            <a:endParaRPr lang="en-US" altLang="zh-TW" dirty="0" smtClean="0"/>
          </a:p>
        </p:txBody>
      </p:sp>
    </p:spTree>
    <p:extLst>
      <p:ext uri="{BB962C8B-B14F-4D97-AF65-F5344CB8AC3E}">
        <p14:creationId xmlns:p14="http://schemas.microsoft.com/office/powerpoint/2010/main" val="22012894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不健康的食物</a:t>
            </a:r>
            <a:endParaRPr lang="zh-TW" altLang="en-US" dirty="0"/>
          </a:p>
        </p:txBody>
      </p:sp>
      <p:sp>
        <p:nvSpPr>
          <p:cNvPr id="3" name="內容版面配置區 2"/>
          <p:cNvSpPr>
            <a:spLocks noGrp="1"/>
          </p:cNvSpPr>
          <p:nvPr>
            <p:ph sz="quarter" idx="1"/>
          </p:nvPr>
        </p:nvSpPr>
        <p:spPr/>
        <p:txBody>
          <a:bodyPr/>
          <a:lstStyle/>
          <a:p>
            <a:r>
              <a:rPr lang="zh-TW" altLang="en-US" dirty="0"/>
              <a:t>高油、高鹽、高糖</a:t>
            </a:r>
            <a:endParaRPr lang="en-US" altLang="zh-TW" dirty="0"/>
          </a:p>
          <a:p>
            <a:pPr lvl="1"/>
            <a:r>
              <a:rPr lang="zh-TW" altLang="en-US" dirty="0"/>
              <a:t>可樂、沙士、炸物、蛋糕、餅乾</a:t>
            </a:r>
            <a:endParaRPr lang="en-US" altLang="zh-TW" dirty="0"/>
          </a:p>
          <a:p>
            <a:endParaRPr lang="en-US" altLang="zh-TW" dirty="0" smtClean="0"/>
          </a:p>
          <a:p>
            <a:r>
              <a:rPr lang="zh-TW" altLang="en-US" dirty="0"/>
              <a:t>酒精</a:t>
            </a:r>
            <a:r>
              <a:rPr lang="zh-TW" altLang="en-US" dirty="0" smtClean="0"/>
              <a:t>？</a:t>
            </a:r>
            <a:endParaRPr lang="en-US" altLang="zh-TW" dirty="0" smtClean="0"/>
          </a:p>
          <a:p>
            <a:pPr marL="0" indent="0">
              <a:buNone/>
            </a:pPr>
            <a:endParaRPr lang="en-US" altLang="zh-TW" dirty="0"/>
          </a:p>
          <a:p>
            <a:r>
              <a:rPr lang="zh-TW" altLang="en-US" dirty="0" smtClean="0"/>
              <a:t>咖啡？</a:t>
            </a:r>
            <a:endParaRPr lang="en-US" altLang="zh-TW" dirty="0" smtClean="0"/>
          </a:p>
          <a:p>
            <a:endParaRPr lang="en-US" altLang="zh-TW" dirty="0"/>
          </a:p>
          <a:p>
            <a:r>
              <a:rPr lang="zh-TW" altLang="en-US" dirty="0" smtClean="0"/>
              <a:t>不健康食物的功效</a:t>
            </a:r>
            <a:endParaRPr lang="en-US" altLang="zh-TW" dirty="0"/>
          </a:p>
          <a:p>
            <a:endParaRPr lang="en-US" altLang="zh-TW" dirty="0" smtClean="0"/>
          </a:p>
        </p:txBody>
      </p:sp>
    </p:spTree>
    <p:extLst>
      <p:ext uri="{BB962C8B-B14F-4D97-AF65-F5344CB8AC3E}">
        <p14:creationId xmlns:p14="http://schemas.microsoft.com/office/powerpoint/2010/main" val="21086146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藥物</a:t>
            </a:r>
            <a:endParaRPr lang="zh-TW" altLang="en-US" dirty="0"/>
          </a:p>
        </p:txBody>
      </p:sp>
      <p:sp>
        <p:nvSpPr>
          <p:cNvPr id="3" name="內容版面配置區 2"/>
          <p:cNvSpPr>
            <a:spLocks noGrp="1"/>
          </p:cNvSpPr>
          <p:nvPr>
            <p:ph sz="quarter" idx="1"/>
          </p:nvPr>
        </p:nvSpPr>
        <p:spPr/>
        <p:txBody>
          <a:bodyPr/>
          <a:lstStyle/>
          <a:p>
            <a:r>
              <a:rPr lang="zh-TW" altLang="en-US" dirty="0" smtClean="0"/>
              <a:t>治療</a:t>
            </a:r>
            <a:endParaRPr lang="en-US" altLang="zh-TW" dirty="0" smtClean="0"/>
          </a:p>
          <a:p>
            <a:pPr lvl="1"/>
            <a:r>
              <a:rPr lang="zh-TW" altLang="en-US" dirty="0" smtClean="0"/>
              <a:t>抗生素、標靶藥物</a:t>
            </a:r>
          </a:p>
          <a:p>
            <a:r>
              <a:rPr lang="zh-TW" altLang="en-US" dirty="0" smtClean="0"/>
              <a:t>輔助性藥物</a:t>
            </a:r>
            <a:endParaRPr lang="en-US" altLang="zh-TW" dirty="0" smtClean="0"/>
          </a:p>
          <a:p>
            <a:pPr lvl="1"/>
            <a:r>
              <a:rPr lang="zh-TW" altLang="en-US" dirty="0"/>
              <a:t>消炎、</a:t>
            </a:r>
            <a:r>
              <a:rPr lang="zh-TW" altLang="en-US" dirty="0" smtClean="0"/>
              <a:t>止痛、麻醉</a:t>
            </a:r>
            <a:endParaRPr lang="en-US" altLang="zh-TW" dirty="0" smtClean="0"/>
          </a:p>
          <a:p>
            <a:endParaRPr lang="en-US" altLang="zh-TW" dirty="0" smtClean="0"/>
          </a:p>
          <a:p>
            <a:r>
              <a:rPr lang="zh-TW" altLang="en-US" dirty="0" smtClean="0"/>
              <a:t>自然</a:t>
            </a:r>
            <a:r>
              <a:rPr lang="zh-TW" altLang="en-US" dirty="0"/>
              <a:t>萃取</a:t>
            </a:r>
            <a:r>
              <a:rPr lang="zh-TW" altLang="en-US" dirty="0" smtClean="0"/>
              <a:t>提煉</a:t>
            </a:r>
            <a:endParaRPr lang="en-US" altLang="zh-TW" dirty="0" smtClean="0"/>
          </a:p>
          <a:p>
            <a:r>
              <a:rPr lang="zh-TW" altLang="en-US" dirty="0" smtClean="0"/>
              <a:t>科學化流程實證</a:t>
            </a:r>
            <a:r>
              <a:rPr lang="zh-TW" altLang="en-US" dirty="0"/>
              <a:t>研究</a:t>
            </a:r>
            <a:endParaRPr lang="en-US" altLang="zh-TW" dirty="0" smtClean="0"/>
          </a:p>
          <a:p>
            <a:endParaRPr lang="en-US" altLang="zh-TW" dirty="0" smtClean="0"/>
          </a:p>
        </p:txBody>
      </p:sp>
    </p:spTree>
    <p:extLst>
      <p:ext uri="{BB962C8B-B14F-4D97-AF65-F5344CB8AC3E}">
        <p14:creationId xmlns:p14="http://schemas.microsoft.com/office/powerpoint/2010/main" val="28392380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有害的藥物</a:t>
            </a:r>
            <a:endParaRPr lang="zh-TW" altLang="en-US" dirty="0"/>
          </a:p>
        </p:txBody>
      </p:sp>
      <p:sp>
        <p:nvSpPr>
          <p:cNvPr id="3" name="內容版面配置區 2"/>
          <p:cNvSpPr>
            <a:spLocks noGrp="1"/>
          </p:cNvSpPr>
          <p:nvPr>
            <p:ph sz="quarter" idx="1"/>
          </p:nvPr>
        </p:nvSpPr>
        <p:spPr/>
        <p:txBody>
          <a:bodyPr/>
          <a:lstStyle/>
          <a:p>
            <a:r>
              <a:rPr lang="zh-TW" altLang="en-US" dirty="0" smtClean="0"/>
              <a:t>神經性藥物</a:t>
            </a:r>
            <a:endParaRPr lang="en-US" altLang="zh-TW" dirty="0" smtClean="0"/>
          </a:p>
          <a:p>
            <a:r>
              <a:rPr lang="zh-TW" altLang="en-US" dirty="0"/>
              <a:t>麻醉</a:t>
            </a:r>
            <a:r>
              <a:rPr lang="zh-TW" altLang="en-US" dirty="0" smtClean="0"/>
              <a:t>藥品</a:t>
            </a:r>
            <a:endParaRPr lang="en-US" altLang="zh-TW" dirty="0" smtClean="0"/>
          </a:p>
          <a:p>
            <a:r>
              <a:rPr lang="zh-TW" altLang="en-US" dirty="0" smtClean="0"/>
              <a:t>精神藥品</a:t>
            </a:r>
            <a:endParaRPr lang="en-US" altLang="zh-TW" dirty="0" smtClean="0"/>
          </a:p>
          <a:p>
            <a:r>
              <a:rPr lang="zh-TW" altLang="en-US" dirty="0"/>
              <a:t>未知</a:t>
            </a:r>
            <a:r>
              <a:rPr lang="zh-TW" altLang="en-US" dirty="0" smtClean="0"/>
              <a:t>風險</a:t>
            </a:r>
            <a:endParaRPr lang="en-US" altLang="zh-TW" dirty="0" smtClean="0"/>
          </a:p>
          <a:p>
            <a:endParaRPr lang="en-US" altLang="zh-TW" dirty="0"/>
          </a:p>
          <a:p>
            <a:endParaRPr lang="en-US" altLang="zh-TW" dirty="0" smtClean="0"/>
          </a:p>
          <a:p>
            <a:r>
              <a:rPr lang="zh-TW" altLang="en-US" dirty="0"/>
              <a:t>管制</a:t>
            </a:r>
            <a:r>
              <a:rPr lang="zh-TW" altLang="en-US" dirty="0" smtClean="0"/>
              <a:t>藥品管理條例</a:t>
            </a:r>
            <a:endParaRPr lang="en-US" altLang="zh-TW" dirty="0" smtClean="0"/>
          </a:p>
          <a:p>
            <a:pPr lvl="1"/>
            <a:r>
              <a:rPr lang="zh-TW" altLang="en-US" dirty="0"/>
              <a:t>依賴性、習慣性</a:t>
            </a:r>
            <a:r>
              <a:rPr lang="zh-TW" altLang="en-US" dirty="0" smtClean="0"/>
              <a:t>、濫用性、社會危害性</a:t>
            </a:r>
            <a:endParaRPr lang="en-US" altLang="zh-TW" dirty="0" smtClean="0"/>
          </a:p>
          <a:p>
            <a:pPr lvl="1"/>
            <a:r>
              <a:rPr lang="zh-TW" altLang="en-US" dirty="0"/>
              <a:t>醫師診斷開列處方供合法醫療使用</a:t>
            </a:r>
            <a:endParaRPr lang="en-US" altLang="zh-TW" dirty="0" smtClean="0"/>
          </a:p>
        </p:txBody>
      </p:sp>
    </p:spTree>
    <p:extLst>
      <p:ext uri="{BB962C8B-B14F-4D97-AF65-F5344CB8AC3E}">
        <p14:creationId xmlns:p14="http://schemas.microsoft.com/office/powerpoint/2010/main" val="10937359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毒品</a:t>
            </a:r>
            <a:endParaRPr lang="zh-TW" altLang="en-US" dirty="0"/>
          </a:p>
        </p:txBody>
      </p:sp>
      <p:sp>
        <p:nvSpPr>
          <p:cNvPr id="3" name="文字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15902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毒品的法律定義</a:t>
            </a:r>
            <a:endParaRPr lang="zh-TW" altLang="en-US" dirty="0"/>
          </a:p>
        </p:txBody>
      </p:sp>
      <p:sp>
        <p:nvSpPr>
          <p:cNvPr id="3" name="內容版面配置區 2"/>
          <p:cNvSpPr>
            <a:spLocks noGrp="1"/>
          </p:cNvSpPr>
          <p:nvPr>
            <p:ph sz="quarter" idx="1"/>
          </p:nvPr>
        </p:nvSpPr>
        <p:spPr/>
        <p:txBody>
          <a:bodyPr/>
          <a:lstStyle/>
          <a:p>
            <a:r>
              <a:rPr lang="zh-TW" altLang="en-US" dirty="0"/>
              <a:t>具有成癮性、濫用性、對社會危害性之麻醉藥品與其製品及影響精神物質與其製品。</a:t>
            </a:r>
          </a:p>
          <a:p>
            <a:r>
              <a:rPr lang="zh-TW" altLang="en-US" dirty="0"/>
              <a:t>毒品依其成癮性、濫用性及對社會危害</a:t>
            </a:r>
            <a:r>
              <a:rPr lang="zh-TW" altLang="en-US" dirty="0" smtClean="0"/>
              <a:t>性分為四級。</a:t>
            </a:r>
            <a:endParaRPr lang="en-US" altLang="zh-TW" dirty="0" smtClean="0"/>
          </a:p>
          <a:p>
            <a:pPr lvl="1"/>
            <a:r>
              <a:rPr lang="zh-TW" altLang="en-US" dirty="0"/>
              <a:t>第一</a:t>
            </a:r>
            <a:r>
              <a:rPr lang="zh-TW" altLang="en-US" dirty="0" smtClean="0"/>
              <a:t>級：禁止醫療使用、高成癮性之麻醉藥品</a:t>
            </a:r>
            <a:endParaRPr lang="en-US" altLang="zh-TW" dirty="0" smtClean="0"/>
          </a:p>
          <a:p>
            <a:pPr lvl="1"/>
            <a:r>
              <a:rPr lang="zh-TW" altLang="en-US" dirty="0"/>
              <a:t>第二</a:t>
            </a:r>
            <a:r>
              <a:rPr lang="zh-TW" altLang="en-US" dirty="0" smtClean="0"/>
              <a:t>級：禁止醫療使用、成癮性略低第一級的麻醉藥品、大麻</a:t>
            </a:r>
            <a:endParaRPr lang="en-US" altLang="zh-TW" dirty="0" smtClean="0"/>
          </a:p>
          <a:p>
            <a:pPr lvl="1"/>
            <a:r>
              <a:rPr lang="zh-TW" altLang="en-US" dirty="0" smtClean="0"/>
              <a:t>第三級：醫療上使用、成癮性略低第二級的麻醉藥品、有濫用之虞的精神藥品</a:t>
            </a:r>
            <a:endParaRPr lang="en-US" altLang="zh-TW" dirty="0" smtClean="0"/>
          </a:p>
          <a:p>
            <a:pPr lvl="1"/>
            <a:r>
              <a:rPr lang="zh-TW" altLang="en-US" dirty="0"/>
              <a:t>第四</a:t>
            </a:r>
            <a:r>
              <a:rPr lang="zh-TW" altLang="en-US" dirty="0" smtClean="0"/>
              <a:t>級：濫用性較第三級低的精神藥品</a:t>
            </a:r>
            <a:endParaRPr lang="zh-TW" altLang="en-US" dirty="0"/>
          </a:p>
        </p:txBody>
      </p:sp>
    </p:spTree>
    <p:extLst>
      <p:ext uri="{BB962C8B-B14F-4D97-AF65-F5344CB8AC3E}">
        <p14:creationId xmlns:p14="http://schemas.microsoft.com/office/powerpoint/2010/main" val="2269797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第一級</a:t>
            </a:r>
            <a:r>
              <a:rPr lang="en-US" altLang="zh-TW" dirty="0" smtClean="0"/>
              <a:t>/</a:t>
            </a:r>
            <a:r>
              <a:rPr lang="zh-TW" altLang="en-US" dirty="0" smtClean="0"/>
              <a:t>海洛因</a:t>
            </a:r>
            <a:endParaRPr lang="zh-TW" altLang="en-US" dirty="0"/>
          </a:p>
        </p:txBody>
      </p:sp>
      <p:sp>
        <p:nvSpPr>
          <p:cNvPr id="3" name="內容版面配置區 2"/>
          <p:cNvSpPr>
            <a:spLocks noGrp="1"/>
          </p:cNvSpPr>
          <p:nvPr>
            <p:ph sz="quarter" idx="1"/>
          </p:nvPr>
        </p:nvSpPr>
        <p:spPr/>
        <p:txBody>
          <a:bodyPr/>
          <a:lstStyle/>
          <a:p>
            <a:pPr marL="342900" indent="-342900">
              <a:buFont typeface="Wingdings" panose="05000000000000000000" pitchFamily="2" charset="2"/>
              <a:buChar char="l"/>
            </a:pPr>
            <a:r>
              <a:rPr lang="zh-TW" altLang="en-US" dirty="0"/>
              <a:t>使用後最典型感覺為茫、飄飄 然及強烈欣快感</a:t>
            </a:r>
            <a:endParaRPr lang="en-US" altLang="zh-TW" dirty="0"/>
          </a:p>
          <a:p>
            <a:pPr marL="342900" indent="-342900">
              <a:buFont typeface="Wingdings" panose="05000000000000000000" pitchFamily="2" charset="2"/>
              <a:buChar char="l"/>
            </a:pPr>
            <a:r>
              <a:rPr lang="en-US" altLang="zh-TW" dirty="0"/>
              <a:t>1874</a:t>
            </a:r>
            <a:r>
              <a:rPr lang="zh-TW" altLang="en-US" dirty="0"/>
              <a:t>年由英國化學家提煉而出</a:t>
            </a:r>
            <a:endParaRPr lang="en-US" altLang="zh-TW" dirty="0"/>
          </a:p>
          <a:p>
            <a:pPr marL="342900" indent="-342900">
              <a:buFont typeface="Wingdings" panose="05000000000000000000" pitchFamily="2" charset="2"/>
              <a:buChar char="l"/>
            </a:pPr>
            <a:r>
              <a:rPr lang="en-US" altLang="zh-TW" dirty="0"/>
              <a:t>1898</a:t>
            </a:r>
            <a:r>
              <a:rPr lang="zh-TW" altLang="en-US" dirty="0"/>
              <a:t>年拜耳藥廠開始規模化生產口服藥劑</a:t>
            </a:r>
            <a:endParaRPr lang="en-US" altLang="zh-TW" dirty="0"/>
          </a:p>
          <a:p>
            <a:pPr marL="342900" indent="-342900">
              <a:buFont typeface="Wingdings" panose="05000000000000000000" pitchFamily="2" charset="2"/>
              <a:buChar char="l"/>
            </a:pPr>
            <a:r>
              <a:rPr lang="zh-TW" altLang="en-US" dirty="0"/>
              <a:t>早期用於抑制胸痛並使情緒安定</a:t>
            </a:r>
            <a:endParaRPr lang="en-US" altLang="zh-TW" dirty="0"/>
          </a:p>
          <a:p>
            <a:pPr marL="342900" indent="-342900">
              <a:buFont typeface="Wingdings" panose="05000000000000000000" pitchFamily="2" charset="2"/>
              <a:buChar char="l"/>
            </a:pPr>
            <a:r>
              <a:rPr lang="zh-TW" altLang="en-US" dirty="0"/>
              <a:t>強效鎮痛藥物，用於心臟病、外傷、手術後的劇痛</a:t>
            </a:r>
          </a:p>
          <a:p>
            <a:pPr marL="342900" indent="-342900">
              <a:buFont typeface="Wingdings" panose="05000000000000000000" pitchFamily="2" charset="2"/>
              <a:buChar char="l"/>
            </a:pPr>
            <a:r>
              <a:rPr lang="zh-TW" altLang="en-US" dirty="0"/>
              <a:t>因為有強烈的成癮性，也被用作強效毒品，俗稱「白粉」或「白麵兒」，又稱「四號仔」、「軟仔」</a:t>
            </a:r>
            <a:endParaRPr lang="en-US" altLang="zh-TW" dirty="0"/>
          </a:p>
          <a:p>
            <a:pPr marL="342900" indent="-342900">
              <a:buFont typeface="Wingdings" panose="05000000000000000000" pitchFamily="2" charset="2"/>
              <a:buChar char="l"/>
            </a:pPr>
            <a:r>
              <a:rPr lang="zh-TW" altLang="en-US" dirty="0"/>
              <a:t>停用後之戒斷症狀：渴藥、不安、打呵欠、流淚、流鼻水、盜汗等</a:t>
            </a:r>
          </a:p>
          <a:p>
            <a:endParaRPr lang="zh-TW" altLang="en-US" dirty="0"/>
          </a:p>
        </p:txBody>
      </p:sp>
    </p:spTree>
    <p:extLst>
      <p:ext uri="{BB962C8B-B14F-4D97-AF65-F5344CB8AC3E}">
        <p14:creationId xmlns:p14="http://schemas.microsoft.com/office/powerpoint/2010/main" val="1758121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第二級</a:t>
            </a:r>
            <a:r>
              <a:rPr lang="en-US" altLang="zh-TW" dirty="0" smtClean="0"/>
              <a:t>/</a:t>
            </a:r>
            <a:r>
              <a:rPr lang="zh-TW" altLang="en-US" dirty="0" smtClean="0"/>
              <a:t>安非他命</a:t>
            </a:r>
            <a:endParaRPr lang="zh-TW" altLang="en-US" dirty="0"/>
          </a:p>
        </p:txBody>
      </p:sp>
      <p:sp>
        <p:nvSpPr>
          <p:cNvPr id="3" name="內容版面配置區 2"/>
          <p:cNvSpPr>
            <a:spLocks noGrp="1"/>
          </p:cNvSpPr>
          <p:nvPr>
            <p:ph sz="quarter" idx="1"/>
          </p:nvPr>
        </p:nvSpPr>
        <p:spPr/>
        <p:txBody>
          <a:bodyPr/>
          <a:lstStyle/>
          <a:p>
            <a:pPr marL="285750" indent="-285750">
              <a:buFont typeface="Wingdings" panose="05000000000000000000" pitchFamily="2" charset="2"/>
              <a:buChar char="l"/>
            </a:pPr>
            <a:r>
              <a:rPr lang="zh-TW" altLang="en-US" dirty="0"/>
              <a:t>早先用於治療過動症及鼻炎阻塞與憂鬱症</a:t>
            </a:r>
            <a:endParaRPr lang="en-US" altLang="zh-TW" dirty="0"/>
          </a:p>
          <a:p>
            <a:pPr marL="285750" indent="-285750">
              <a:buFont typeface="Wingdings" panose="05000000000000000000" pitchFamily="2" charset="2"/>
              <a:buChar char="l"/>
            </a:pPr>
            <a:r>
              <a:rPr lang="zh-TW" altLang="en-US" dirty="0"/>
              <a:t>使用後出現興奮不眠、食慾不振、瞳孔放大等反應</a:t>
            </a:r>
            <a:endParaRPr lang="en-US" altLang="zh-TW" dirty="0"/>
          </a:p>
          <a:p>
            <a:pPr marL="285750" indent="-285750">
              <a:buFont typeface="Wingdings" panose="05000000000000000000" pitchFamily="2" charset="2"/>
              <a:buChar char="l"/>
            </a:pPr>
            <a:r>
              <a:rPr lang="zh-TW" altLang="en-US" dirty="0"/>
              <a:t>停用後的戒斷症狀：精神呆滯 、昏睡、心情消沈、易怒、煩躁不安、憂鬱</a:t>
            </a:r>
            <a:endParaRPr lang="en-US" altLang="zh-TW" dirty="0"/>
          </a:p>
          <a:p>
            <a:pPr marL="285750" indent="-285750">
              <a:buFont typeface="Wingdings" panose="05000000000000000000" pitchFamily="2" charset="2"/>
              <a:buChar char="l"/>
            </a:pPr>
            <a:r>
              <a:rPr lang="zh-TW" altLang="en-US" dirty="0"/>
              <a:t>因有提神、減肥、娛樂功能及容易取得之優點導致濫用</a:t>
            </a:r>
            <a:endParaRPr lang="en-US" altLang="zh-TW" dirty="0"/>
          </a:p>
          <a:p>
            <a:pPr marL="285750" indent="-285750">
              <a:buFont typeface="Wingdings" panose="05000000000000000000" pitchFamily="2" charset="2"/>
              <a:buChar char="l"/>
            </a:pPr>
            <a:r>
              <a:rPr lang="zh-TW" altLang="en-US" dirty="0"/>
              <a:t>神風特攻隊</a:t>
            </a:r>
          </a:p>
          <a:p>
            <a:endParaRPr lang="zh-TW" altLang="en-US" dirty="0"/>
          </a:p>
        </p:txBody>
      </p:sp>
    </p:spTree>
    <p:extLst>
      <p:ext uri="{BB962C8B-B14F-4D97-AF65-F5344CB8AC3E}">
        <p14:creationId xmlns:p14="http://schemas.microsoft.com/office/powerpoint/2010/main" val="41421578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第二級</a:t>
            </a:r>
            <a:r>
              <a:rPr lang="en-US" altLang="zh-TW" dirty="0" smtClean="0"/>
              <a:t>/</a:t>
            </a:r>
            <a:r>
              <a:rPr lang="zh-TW" altLang="en-US" dirty="0" smtClean="0"/>
              <a:t>大麻</a:t>
            </a:r>
            <a:endParaRPr lang="zh-TW" altLang="en-US" dirty="0"/>
          </a:p>
        </p:txBody>
      </p:sp>
      <p:sp>
        <p:nvSpPr>
          <p:cNvPr id="3" name="內容版面配置區 2"/>
          <p:cNvSpPr>
            <a:spLocks noGrp="1"/>
          </p:cNvSpPr>
          <p:nvPr>
            <p:ph sz="quarter" idx="1"/>
          </p:nvPr>
        </p:nvSpPr>
        <p:spPr/>
        <p:txBody>
          <a:bodyPr/>
          <a:lstStyle/>
          <a:p>
            <a:pPr marL="342900" indent="-342900">
              <a:buFont typeface="Wingdings" panose="05000000000000000000" pitchFamily="2" charset="2"/>
              <a:buChar char="l"/>
            </a:pPr>
            <a:r>
              <a:rPr lang="zh-TW" altLang="en-US" dirty="0"/>
              <a:t>有鎮靜及迷幻效果，醫學上可作為止痛劑</a:t>
            </a:r>
            <a:endParaRPr lang="en-US" altLang="zh-TW" dirty="0"/>
          </a:p>
          <a:p>
            <a:pPr marL="342900" indent="-342900">
              <a:buFont typeface="Wingdings" panose="05000000000000000000" pitchFamily="2" charset="2"/>
              <a:buChar char="l"/>
            </a:pPr>
            <a:r>
              <a:rPr lang="zh-TW" altLang="en-US" dirty="0"/>
              <a:t>研究發現，比起沒抽大麻的人，近期吸過大麻的人在工作記憶的認知領域、資料處理速度和高層次的執行能力明顯表現較差</a:t>
            </a:r>
            <a:endParaRPr lang="en-US" altLang="zh-TW" dirty="0"/>
          </a:p>
          <a:p>
            <a:pPr marL="342900" indent="-342900">
              <a:buFont typeface="Wingdings" panose="05000000000000000000" pitchFamily="2" charset="2"/>
              <a:buChar char="l"/>
            </a:pPr>
            <a:r>
              <a:rPr lang="zh-TW" altLang="en-US" dirty="0"/>
              <a:t>根莖花葉果實皆有可用價值</a:t>
            </a:r>
          </a:p>
          <a:p>
            <a:pPr marL="342900" indent="-342900">
              <a:buFont typeface="Wingdings" panose="05000000000000000000" pitchFamily="2" charset="2"/>
              <a:buChar char="l"/>
            </a:pPr>
            <a:r>
              <a:rPr lang="zh-TW" altLang="en-US" dirty="0"/>
              <a:t>歐美部分地區合法</a:t>
            </a:r>
            <a:endParaRPr lang="en-US" altLang="zh-TW" dirty="0"/>
          </a:p>
          <a:p>
            <a:pPr marL="342900" indent="-342900">
              <a:buFont typeface="Wingdings" panose="05000000000000000000" pitchFamily="2" charset="2"/>
              <a:buChar char="l"/>
            </a:pPr>
            <a:r>
              <a:rPr lang="zh-TW" altLang="en-US" dirty="0"/>
              <a:t>長期吸食大麻會造成呼吸道損傷、心血管疾病</a:t>
            </a:r>
          </a:p>
          <a:p>
            <a:endParaRPr lang="zh-TW" altLang="en-US" dirty="0"/>
          </a:p>
        </p:txBody>
      </p:sp>
    </p:spTree>
    <p:extLst>
      <p:ext uri="{BB962C8B-B14F-4D97-AF65-F5344CB8AC3E}">
        <p14:creationId xmlns:p14="http://schemas.microsoft.com/office/powerpoint/2010/main" val="641763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第三級</a:t>
            </a:r>
            <a:r>
              <a:rPr lang="en-US" altLang="zh-TW" dirty="0" smtClean="0"/>
              <a:t>/K</a:t>
            </a:r>
            <a:r>
              <a:rPr lang="zh-TW" altLang="en-US" dirty="0" smtClean="0"/>
              <a:t>他命</a:t>
            </a:r>
            <a:endParaRPr lang="zh-TW" altLang="en-US" dirty="0"/>
          </a:p>
        </p:txBody>
      </p:sp>
      <p:sp>
        <p:nvSpPr>
          <p:cNvPr id="3" name="內容版面配置區 2"/>
          <p:cNvSpPr>
            <a:spLocks noGrp="1"/>
          </p:cNvSpPr>
          <p:nvPr>
            <p:ph sz="quarter" idx="1"/>
          </p:nvPr>
        </p:nvSpPr>
        <p:spPr/>
        <p:txBody>
          <a:bodyPr/>
          <a:lstStyle/>
          <a:p>
            <a:pPr marL="342900" indent="-342900">
              <a:buFont typeface="Wingdings" panose="05000000000000000000" pitchFamily="2" charset="2"/>
              <a:buChar char="l"/>
            </a:pPr>
            <a:r>
              <a:rPr lang="zh-TW" altLang="en-US" dirty="0"/>
              <a:t>暱稱</a:t>
            </a:r>
            <a:r>
              <a:rPr lang="en-US" altLang="zh-TW" dirty="0"/>
              <a:t>K</a:t>
            </a:r>
            <a:r>
              <a:rPr lang="zh-TW" altLang="en-US" dirty="0"/>
              <a:t>仔、女生、褲子、下面</a:t>
            </a:r>
            <a:endParaRPr lang="en-US" altLang="zh-TW" dirty="0"/>
          </a:p>
          <a:p>
            <a:pPr marL="342900" indent="-342900">
              <a:buFont typeface="Wingdings" panose="05000000000000000000" pitchFamily="2" charset="2"/>
              <a:buChar char="l"/>
            </a:pPr>
            <a:r>
              <a:rPr lang="en-US" altLang="zh-TW" dirty="0"/>
              <a:t>1962</a:t>
            </a:r>
            <a:r>
              <a:rPr lang="zh-TW" altLang="en-US" dirty="0"/>
              <a:t>年被開發，作為較安全的麻醉藥，以取代當年副作用大的天使塵</a:t>
            </a:r>
            <a:endParaRPr lang="en-US" altLang="zh-TW" dirty="0"/>
          </a:p>
          <a:p>
            <a:pPr marL="342900" indent="-342900">
              <a:buFont typeface="Wingdings" panose="05000000000000000000" pitchFamily="2" charset="2"/>
              <a:buChar char="l"/>
            </a:pPr>
            <a:r>
              <a:rPr lang="zh-TW" altLang="en-US" dirty="0"/>
              <a:t>早期作為手術切除組織，斷骨復位固定手術，以及外科清創等工作之麻醉用</a:t>
            </a:r>
            <a:endParaRPr lang="en-US" altLang="zh-TW" dirty="0"/>
          </a:p>
          <a:p>
            <a:pPr marL="342900" indent="-342900">
              <a:buFont typeface="Wingdings" panose="05000000000000000000" pitchFamily="2" charset="2"/>
              <a:buChar char="l"/>
            </a:pPr>
            <a:r>
              <a:rPr lang="zh-TW" altLang="en-US" dirty="0"/>
              <a:t>能引起類似恍惚的狀態，同時形成止痛、鎮靜和記憶力減退的效果</a:t>
            </a:r>
          </a:p>
          <a:p>
            <a:pPr marL="342900" indent="-342900">
              <a:buFont typeface="Wingdings" panose="05000000000000000000" pitchFamily="2" charset="2"/>
              <a:buChar char="l"/>
            </a:pPr>
            <a:r>
              <a:rPr lang="zh-TW" altLang="en-US" dirty="0"/>
              <a:t>氯化氨會導致對鼻黏膜的損壞，鼻孔可能殘留白色粉末可供辨識症狀不自主的吸鼻子或流鼻水後遺症</a:t>
            </a:r>
          </a:p>
          <a:p>
            <a:pPr marL="342900" indent="-342900">
              <a:buFont typeface="Wingdings" panose="05000000000000000000" pitchFamily="2" charset="2"/>
              <a:buChar char="l"/>
            </a:pPr>
            <a:r>
              <a:rPr lang="zh-TW" altLang="en-US" dirty="0"/>
              <a:t>過量施用會產生分離性幻覺，並會引致後遺症如：腦部永久損害損傷、泌尿系統損害嚴重者膀胱可能發炎並縮小尿液呈橘色</a:t>
            </a:r>
          </a:p>
          <a:p>
            <a:endParaRPr lang="zh-TW" altLang="en-US" dirty="0"/>
          </a:p>
        </p:txBody>
      </p:sp>
    </p:spTree>
    <p:extLst>
      <p:ext uri="{BB962C8B-B14F-4D97-AF65-F5344CB8AC3E}">
        <p14:creationId xmlns:p14="http://schemas.microsoft.com/office/powerpoint/2010/main" val="3077889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第三級</a:t>
            </a:r>
            <a:r>
              <a:rPr lang="en-US" altLang="zh-TW" dirty="0" smtClean="0"/>
              <a:t>/</a:t>
            </a:r>
            <a:r>
              <a:rPr lang="zh-TW" altLang="en-US" dirty="0" smtClean="0"/>
              <a:t>卡西酮</a:t>
            </a:r>
            <a:r>
              <a:rPr lang="en-US" altLang="zh-TW" dirty="0" smtClean="0"/>
              <a:t>(</a:t>
            </a:r>
            <a:r>
              <a:rPr lang="zh-TW" altLang="en-US" dirty="0" smtClean="0"/>
              <a:t>喵喵</a:t>
            </a:r>
            <a:r>
              <a:rPr lang="en-US" altLang="zh-TW" dirty="0" smtClean="0"/>
              <a:t>)</a:t>
            </a:r>
            <a:endParaRPr lang="zh-TW" altLang="en-US" dirty="0"/>
          </a:p>
        </p:txBody>
      </p:sp>
      <p:sp>
        <p:nvSpPr>
          <p:cNvPr id="3" name="內容版面配置區 2"/>
          <p:cNvSpPr>
            <a:spLocks noGrp="1"/>
          </p:cNvSpPr>
          <p:nvPr>
            <p:ph sz="quarter" idx="1"/>
          </p:nvPr>
        </p:nvSpPr>
        <p:spPr/>
        <p:txBody>
          <a:bodyPr>
            <a:normAutofit fontScale="92500" lnSpcReduction="20000"/>
          </a:bodyPr>
          <a:lstStyle/>
          <a:p>
            <a:pPr marL="342900" indent="-342900">
              <a:buFont typeface="Wingdings" panose="05000000000000000000" pitchFamily="2" charset="2"/>
              <a:buChar char="l"/>
            </a:pPr>
            <a:r>
              <a:rPr lang="zh-TW" altLang="en-US" dirty="0"/>
              <a:t>卡西酮（</a:t>
            </a:r>
            <a:r>
              <a:rPr lang="en-US" altLang="zh-TW" dirty="0" err="1"/>
              <a:t>Cathinone</a:t>
            </a:r>
            <a:r>
              <a:rPr lang="zh-TW" altLang="en-US" dirty="0"/>
              <a:t>）為常綠灌木「巧茶」（</a:t>
            </a:r>
            <a:r>
              <a:rPr lang="en-US" altLang="zh-TW" dirty="0" err="1"/>
              <a:t>Khat</a:t>
            </a:r>
            <a:r>
              <a:rPr lang="zh-TW" altLang="en-US" dirty="0"/>
              <a:t>，學名</a:t>
            </a:r>
            <a:r>
              <a:rPr lang="en-US" altLang="zh-TW" dirty="0"/>
              <a:t>Catha </a:t>
            </a:r>
            <a:r>
              <a:rPr lang="en-US" altLang="zh-TW" dirty="0" err="1"/>
              <a:t>edulis</a:t>
            </a:r>
            <a:r>
              <a:rPr lang="zh-TW" altLang="en-US" dirty="0"/>
              <a:t>）葉片所含之特有生物鹼。</a:t>
            </a:r>
            <a:r>
              <a:rPr lang="en-US" altLang="zh-TW" dirty="0"/>
              <a:t>(</a:t>
            </a:r>
            <a:r>
              <a:rPr lang="zh-TW" altLang="en-US" dirty="0"/>
              <a:t>恰特草、卡塔葉、阿拉伯茶、衣索比亞茶、東非罌粟</a:t>
            </a:r>
            <a:r>
              <a:rPr lang="en-US" altLang="zh-TW" dirty="0"/>
              <a:t>)</a:t>
            </a:r>
          </a:p>
          <a:p>
            <a:pPr marL="342900" indent="-342900">
              <a:buFont typeface="Wingdings" panose="05000000000000000000" pitchFamily="2" charset="2"/>
              <a:buChar char="l"/>
            </a:pPr>
            <a:r>
              <a:rPr lang="zh-TW" altLang="en-US" dirty="0"/>
              <a:t>具有中樞神經興奮作用</a:t>
            </a:r>
            <a:endParaRPr lang="en-US" altLang="zh-TW" dirty="0"/>
          </a:p>
          <a:p>
            <a:pPr marL="342900" indent="-342900">
              <a:buFont typeface="Wingdings" panose="05000000000000000000" pitchFamily="2" charset="2"/>
              <a:buChar char="l"/>
            </a:pPr>
            <a:r>
              <a:rPr lang="zh-TW" altLang="en-US" dirty="0"/>
              <a:t>生理效應與安非他命及</a:t>
            </a:r>
            <a:r>
              <a:rPr lang="en-US" altLang="zh-TW" dirty="0"/>
              <a:t>MDMA </a:t>
            </a:r>
            <a:r>
              <a:rPr lang="zh-TW" altLang="en-US" dirty="0"/>
              <a:t>等毒品類似：強烈的興奮感，性慾增強、飢餓感減弱，處於精神興奮狀況睡不著覺</a:t>
            </a:r>
            <a:endParaRPr lang="en-US" altLang="zh-TW" dirty="0"/>
          </a:p>
          <a:p>
            <a:pPr marL="342900" indent="-342900">
              <a:buFont typeface="Wingdings" panose="05000000000000000000" pitchFamily="2" charset="2"/>
              <a:buChar char="l"/>
            </a:pPr>
            <a:r>
              <a:rPr lang="zh-TW" altLang="en-US" dirty="0"/>
              <a:t>喵喵，是目前全世界濫用最嚴重的卡西酮類化合物之一，具有中樞神經興奮及迷幻作用，施用後會有欣快感，產生類似甲基安非他命與</a:t>
            </a:r>
            <a:r>
              <a:rPr lang="en-US" altLang="zh-TW" dirty="0"/>
              <a:t>MDMA </a:t>
            </a:r>
            <a:r>
              <a:rPr lang="zh-TW" altLang="en-US" dirty="0"/>
              <a:t>的效果，但因作用時間短，故施用者會不斷追加劑量</a:t>
            </a:r>
            <a:endParaRPr lang="en-US" altLang="zh-TW" dirty="0"/>
          </a:p>
          <a:p>
            <a:pPr marL="342900" indent="-342900">
              <a:buFont typeface="Wingdings" panose="05000000000000000000" pitchFamily="2" charset="2"/>
              <a:buChar char="l"/>
            </a:pPr>
            <a:r>
              <a:rPr lang="zh-TW" altLang="en-US" dirty="0"/>
              <a:t>卡西酮類毒藥品（</a:t>
            </a:r>
            <a:r>
              <a:rPr lang="en-US" altLang="zh-TW" dirty="0"/>
              <a:t>Synthetic </a:t>
            </a:r>
            <a:r>
              <a:rPr lang="en-US" altLang="zh-TW" dirty="0" err="1"/>
              <a:t>Cathinones</a:t>
            </a:r>
            <a:r>
              <a:rPr lang="zh-TW" altLang="en-US" dirty="0"/>
              <a:t>）係一群由卡西酮結構所衍生出之各式化合物。</a:t>
            </a:r>
          </a:p>
          <a:p>
            <a:pPr marL="342900" indent="-342900">
              <a:buFont typeface="Wingdings" panose="05000000000000000000" pitchFamily="2" charset="2"/>
              <a:buChar char="l"/>
            </a:pPr>
            <a:r>
              <a:rPr lang="zh-TW" altLang="en-US" dirty="0"/>
              <a:t>這類藥物過去因部分尚未受某些國家毒藥品法律所規範管制，可取代不易取得且觸法之興奮類毒品</a:t>
            </a:r>
            <a:endParaRPr lang="en-US" altLang="zh-TW" dirty="0"/>
          </a:p>
          <a:p>
            <a:endParaRPr lang="zh-TW" altLang="en-US" dirty="0"/>
          </a:p>
        </p:txBody>
      </p:sp>
    </p:spTree>
    <p:extLst>
      <p:ext uri="{BB962C8B-B14F-4D97-AF65-F5344CB8AC3E}">
        <p14:creationId xmlns:p14="http://schemas.microsoft.com/office/powerpoint/2010/main" val="35237628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第四級</a:t>
            </a:r>
            <a:r>
              <a:rPr lang="en-US" altLang="zh-TW" dirty="0" smtClean="0"/>
              <a:t>/</a:t>
            </a:r>
            <a:r>
              <a:rPr lang="zh-TW" altLang="en-US" dirty="0" smtClean="0"/>
              <a:t>佐沛眠</a:t>
            </a:r>
            <a:endParaRPr lang="zh-TW" altLang="en-US" dirty="0"/>
          </a:p>
        </p:txBody>
      </p:sp>
      <p:sp>
        <p:nvSpPr>
          <p:cNvPr id="3" name="內容版面配置區 2"/>
          <p:cNvSpPr>
            <a:spLocks noGrp="1"/>
          </p:cNvSpPr>
          <p:nvPr>
            <p:ph sz="quarter" idx="1"/>
          </p:nvPr>
        </p:nvSpPr>
        <p:spPr/>
        <p:txBody>
          <a:bodyPr/>
          <a:lstStyle/>
          <a:p>
            <a:r>
              <a:rPr lang="zh-TW" altLang="en-US" dirty="0"/>
              <a:t>動作笨拙或不穩、眩暈、複視或其他視覺問題、昏昏欲睡、嘔吐、呼吸混亂</a:t>
            </a:r>
            <a:r>
              <a:rPr lang="en-US" altLang="zh-TW" dirty="0"/>
              <a:t>(troubled breathing)</a:t>
            </a:r>
            <a:r>
              <a:rPr lang="zh-TW" altLang="en-US" dirty="0"/>
              <a:t>、心跳減慢、噁心等較嚴重的症狀發生。</a:t>
            </a:r>
            <a:endParaRPr lang="zh-TW" altLang="en-US" dirty="0"/>
          </a:p>
        </p:txBody>
      </p:sp>
    </p:spTree>
    <p:extLst>
      <p:ext uri="{BB962C8B-B14F-4D97-AF65-F5344CB8AC3E}">
        <p14:creationId xmlns:p14="http://schemas.microsoft.com/office/powerpoint/2010/main" val="17216763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咖啡包</a:t>
            </a:r>
            <a:r>
              <a:rPr lang="en-US" altLang="zh-TW" dirty="0" smtClean="0"/>
              <a:t>(</a:t>
            </a:r>
            <a:r>
              <a:rPr lang="zh-TW" altLang="en-US" dirty="0"/>
              <a:t>新型態混合式毒品</a:t>
            </a:r>
            <a:r>
              <a:rPr lang="en-US" altLang="zh-TW" dirty="0" smtClean="0"/>
              <a:t>)</a:t>
            </a:r>
            <a:endParaRPr lang="zh-TW" altLang="en-US" dirty="0"/>
          </a:p>
        </p:txBody>
      </p:sp>
      <p:sp>
        <p:nvSpPr>
          <p:cNvPr id="3" name="內容版面配置區 2"/>
          <p:cNvSpPr>
            <a:spLocks noGrp="1"/>
          </p:cNvSpPr>
          <p:nvPr>
            <p:ph sz="quarter" idx="1"/>
          </p:nvPr>
        </p:nvSpPr>
        <p:spPr/>
        <p:txBody>
          <a:bodyPr/>
          <a:lstStyle/>
          <a:p>
            <a:pPr marL="342900" indent="-342900">
              <a:buFont typeface="Wingdings" panose="05000000000000000000" pitchFamily="2" charset="2"/>
              <a:buChar char="l"/>
            </a:pPr>
            <a:r>
              <a:rPr lang="zh-TW" altLang="en-US" dirty="0"/>
              <a:t>多半為舊有毒品組合混裝</a:t>
            </a:r>
            <a:r>
              <a:rPr lang="en-US" altLang="zh-TW" dirty="0"/>
              <a:t>(K</a:t>
            </a:r>
            <a:r>
              <a:rPr lang="zh-TW" altLang="en-US" dirty="0"/>
              <a:t>他命、</a:t>
            </a:r>
            <a:r>
              <a:rPr lang="en-US" altLang="zh-TW" dirty="0"/>
              <a:t>MDMA</a:t>
            </a:r>
            <a:r>
              <a:rPr lang="zh-TW" altLang="en-US" dirty="0"/>
              <a:t>、安非他命等</a:t>
            </a:r>
            <a:r>
              <a:rPr lang="en-US" altLang="zh-TW" dirty="0"/>
              <a:t>)</a:t>
            </a:r>
          </a:p>
          <a:p>
            <a:pPr marL="342900" indent="-342900">
              <a:buFont typeface="Wingdings" panose="05000000000000000000" pitchFamily="2" charset="2"/>
              <a:buChar char="l"/>
            </a:pPr>
            <a:r>
              <a:rPr lang="zh-TW" altLang="en-US" dirty="0"/>
              <a:t>在藥物濫用的生態之中並無食安品質管制要求及消費者保護條例</a:t>
            </a:r>
          </a:p>
          <a:p>
            <a:pPr marL="342900" indent="-342900">
              <a:buFont typeface="Wingdings" panose="05000000000000000000" pitchFamily="2" charset="2"/>
              <a:buChar char="l"/>
            </a:pPr>
            <a:r>
              <a:rPr lang="zh-TW" altLang="en-US" dirty="0"/>
              <a:t>難以確保到了濫用者手上的藥物是否安全可食用</a:t>
            </a:r>
          </a:p>
          <a:p>
            <a:endParaRPr lang="zh-TW" altLang="en-US" dirty="0"/>
          </a:p>
        </p:txBody>
      </p:sp>
    </p:spTree>
    <p:extLst>
      <p:ext uri="{BB962C8B-B14F-4D97-AF65-F5344CB8AC3E}">
        <p14:creationId xmlns:p14="http://schemas.microsoft.com/office/powerpoint/2010/main" val="13216759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濫用毒品者的外在特徵</a:t>
            </a:r>
            <a:endParaRPr lang="zh-TW" altLang="en-US" dirty="0"/>
          </a:p>
        </p:txBody>
      </p:sp>
      <p:pic>
        <p:nvPicPr>
          <p:cNvPr id="4" name="Picture 2" descr="https://s3-us-west-1.amazonaws.com/niusnews-imgs/219201_23.jpg"/>
          <p:cNvPicPr>
            <a:picLocks noGrp="1" noChangeAspect="1" noChangeArrowheads="1"/>
          </p:cNvPicPr>
          <p:nvPr>
            <p:ph sz="quarter" idx="1"/>
          </p:nvPr>
        </p:nvPicPr>
        <p:blipFill rotWithShape="1">
          <a:blip r:embed="rId2" cstate="print"/>
          <a:srcRect b="12501"/>
          <a:stretch/>
        </p:blipFill>
        <p:spPr bwMode="auto">
          <a:xfrm>
            <a:off x="457200" y="1618834"/>
            <a:ext cx="7467600" cy="4836357"/>
          </a:xfrm>
          <a:prstGeom prst="rect">
            <a:avLst/>
          </a:prstGeom>
          <a:noFill/>
        </p:spPr>
      </p:pic>
    </p:spTree>
    <p:extLst>
      <p:ext uri="{BB962C8B-B14F-4D97-AF65-F5344CB8AC3E}">
        <p14:creationId xmlns:p14="http://schemas.microsoft.com/office/powerpoint/2010/main" val="21073054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4000" dirty="0">
                <a:latin typeface="微軟正黑體" panose="020B0604030504040204" pitchFamily="34" charset="-120"/>
                <a:ea typeface="微軟正黑體" panose="020B0604030504040204" pitchFamily="34" charset="-120"/>
              </a:rPr>
              <a:t>上癮</a:t>
            </a:r>
          </a:p>
        </p:txBody>
      </p:sp>
      <p:sp>
        <p:nvSpPr>
          <p:cNvPr id="3" name="文字版面配置區 2"/>
          <p:cNvSpPr>
            <a:spLocks noGrp="1"/>
          </p:cNvSpPr>
          <p:nvPr>
            <p:ph type="body" idx="1"/>
          </p:nvPr>
        </p:nvSpPr>
        <p:spPr/>
        <p:txBody>
          <a:bodyPr/>
          <a:lstStyle/>
          <a:p>
            <a:r>
              <a:rPr lang="en-US" altLang="zh-TW" dirty="0" smtClean="0"/>
              <a:t>What is addiction</a:t>
            </a:r>
            <a:r>
              <a:rPr lang="zh-TW" altLang="en-US" dirty="0" smtClean="0"/>
              <a:t>？</a:t>
            </a:r>
            <a:endParaRPr lang="zh-TW" altLang="en-US" dirty="0"/>
          </a:p>
        </p:txBody>
      </p:sp>
    </p:spTree>
    <p:extLst>
      <p:ext uri="{BB962C8B-B14F-4D97-AF65-F5344CB8AC3E}">
        <p14:creationId xmlns:p14="http://schemas.microsoft.com/office/powerpoint/2010/main" val="5657618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成癮歷程</a:t>
            </a:r>
            <a:endParaRPr lang="zh-TW" altLang="en-US" dirty="0"/>
          </a:p>
        </p:txBody>
      </p:sp>
      <p:sp>
        <p:nvSpPr>
          <p:cNvPr id="3" name="內容版面配置區 2"/>
          <p:cNvSpPr>
            <a:spLocks noGrp="1"/>
          </p:cNvSpPr>
          <p:nvPr>
            <p:ph sz="quarter" idx="1"/>
          </p:nvPr>
        </p:nvSpPr>
        <p:spPr/>
        <p:txBody>
          <a:bodyPr/>
          <a:lstStyle/>
          <a:p>
            <a:endParaRPr lang="en-US" altLang="zh-TW" dirty="0" smtClean="0"/>
          </a:p>
          <a:p>
            <a:r>
              <a:rPr lang="zh-TW" altLang="en-US" dirty="0" smtClean="0"/>
              <a:t>耐受性</a:t>
            </a:r>
            <a:endParaRPr lang="en-US" altLang="zh-TW" dirty="0" smtClean="0"/>
          </a:p>
          <a:p>
            <a:endParaRPr lang="en-US" altLang="zh-TW" dirty="0" smtClean="0"/>
          </a:p>
          <a:p>
            <a:r>
              <a:rPr lang="zh-TW" altLang="en-US" dirty="0" smtClean="0"/>
              <a:t>我不是在咖啡館，就是在前往咖啡館的路上</a:t>
            </a:r>
            <a:endParaRPr lang="en-US" altLang="zh-TW" dirty="0" smtClean="0"/>
          </a:p>
          <a:p>
            <a:endParaRPr lang="en-US" altLang="zh-TW" dirty="0" smtClean="0"/>
          </a:p>
          <a:p>
            <a:r>
              <a:rPr lang="zh-TW" altLang="en-US" dirty="0"/>
              <a:t>生活</a:t>
            </a:r>
            <a:r>
              <a:rPr lang="zh-TW" altLang="en-US" dirty="0" smtClean="0"/>
              <a:t>功能及整體人際關係受到影響</a:t>
            </a:r>
            <a:endParaRPr lang="en-US" altLang="zh-TW" dirty="0" smtClean="0"/>
          </a:p>
        </p:txBody>
      </p:sp>
    </p:spTree>
    <p:extLst>
      <p:ext uri="{BB962C8B-B14F-4D97-AF65-F5344CB8AC3E}">
        <p14:creationId xmlns:p14="http://schemas.microsoft.com/office/powerpoint/2010/main" val="13064151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物質使用疾患</a:t>
            </a:r>
            <a:endParaRPr lang="zh-TW" altLang="en-US" dirty="0"/>
          </a:p>
        </p:txBody>
      </p:sp>
      <p:sp>
        <p:nvSpPr>
          <p:cNvPr id="3" name="內容版面配置區 2"/>
          <p:cNvSpPr>
            <a:spLocks noGrp="1"/>
          </p:cNvSpPr>
          <p:nvPr>
            <p:ph sz="quarter" idx="1"/>
          </p:nvPr>
        </p:nvSpPr>
        <p:spPr/>
        <p:txBody>
          <a:bodyPr>
            <a:normAutofit fontScale="77500" lnSpcReduction="20000"/>
          </a:bodyPr>
          <a:lstStyle/>
          <a:p>
            <a:pPr marL="0" indent="0">
              <a:buNone/>
            </a:pPr>
            <a:r>
              <a:rPr lang="zh-TW" altLang="en-US" dirty="0" smtClean="0"/>
              <a:t>症狀</a:t>
            </a:r>
            <a:r>
              <a:rPr lang="zh-TW" altLang="en-US" dirty="0"/>
              <a:t>包括： </a:t>
            </a:r>
            <a:endParaRPr lang="en-US" altLang="zh-TW" dirty="0" smtClean="0"/>
          </a:p>
          <a:p>
            <a:r>
              <a:rPr lang="zh-TW" altLang="en-US" dirty="0" smtClean="0"/>
              <a:t>一</a:t>
            </a:r>
            <a:r>
              <a:rPr lang="zh-TW" altLang="en-US" dirty="0"/>
              <a:t>、病人使用該藥品的劑量偏高且使用時間已超過預期。 二、病人有持續用藥的欲求或病人曾試圖減少用量或控制用藥但</a:t>
            </a:r>
            <a:r>
              <a:rPr lang="zh-TW" altLang="en-US" dirty="0" smtClean="0"/>
              <a:t>皆未</a:t>
            </a:r>
            <a:r>
              <a:rPr lang="zh-TW" altLang="en-US" dirty="0"/>
              <a:t>成功</a:t>
            </a:r>
            <a:r>
              <a:rPr lang="zh-TW" altLang="en-US" dirty="0" smtClean="0"/>
              <a:t>。</a:t>
            </a:r>
            <a:endParaRPr lang="en-US" altLang="zh-TW" dirty="0" smtClean="0"/>
          </a:p>
          <a:p>
            <a:r>
              <a:rPr lang="zh-TW" altLang="en-US" dirty="0" smtClean="0"/>
              <a:t> </a:t>
            </a:r>
            <a:r>
              <a:rPr lang="zh-TW" altLang="en-US" dirty="0"/>
              <a:t>三、病人花費大量的時間在取得及施用，或想要重獲該藥品的</a:t>
            </a:r>
            <a:r>
              <a:rPr lang="zh-TW" altLang="en-US" dirty="0" smtClean="0"/>
              <a:t>效果</a:t>
            </a:r>
            <a:r>
              <a:rPr lang="zh-TW" altLang="en-US" dirty="0"/>
              <a:t>。 </a:t>
            </a:r>
            <a:endParaRPr lang="en-US" altLang="zh-TW" dirty="0" smtClean="0"/>
          </a:p>
          <a:p>
            <a:r>
              <a:rPr lang="zh-TW" altLang="en-US" dirty="0" smtClean="0"/>
              <a:t>四</a:t>
            </a:r>
            <a:r>
              <a:rPr lang="zh-TW" altLang="en-US" dirty="0"/>
              <a:t>、病人對該藥品有渴望或強烈的欲求。 </a:t>
            </a:r>
            <a:endParaRPr lang="en-US" altLang="zh-TW" dirty="0" smtClean="0"/>
          </a:p>
          <a:p>
            <a:r>
              <a:rPr lang="zh-TW" altLang="en-US" dirty="0" smtClean="0"/>
              <a:t>五</a:t>
            </a:r>
            <a:r>
              <a:rPr lang="zh-TW" altLang="en-US" dirty="0"/>
              <a:t>、病人重複使用該藥品以致無法勝任在工作上、家庭中或學校中 所扮演的角色。 </a:t>
            </a:r>
            <a:endParaRPr lang="en-US" altLang="zh-TW" dirty="0" smtClean="0"/>
          </a:p>
          <a:p>
            <a:r>
              <a:rPr lang="zh-TW" altLang="en-US" dirty="0" smtClean="0"/>
              <a:t>六</a:t>
            </a:r>
            <a:r>
              <a:rPr lang="zh-TW" altLang="en-US" dirty="0"/>
              <a:t>、在即使持續的或重複的出現社交或人際問題，病人仍持續使用 該藥品。 </a:t>
            </a:r>
            <a:endParaRPr lang="en-US" altLang="zh-TW" dirty="0" smtClean="0"/>
          </a:p>
          <a:p>
            <a:r>
              <a:rPr lang="zh-TW" altLang="en-US" dirty="0" smtClean="0"/>
              <a:t>七</a:t>
            </a:r>
            <a:r>
              <a:rPr lang="zh-TW" altLang="en-US" dirty="0"/>
              <a:t>、病人已放棄或減少重要的社交、職業或娛樂的活動。 </a:t>
            </a:r>
            <a:endParaRPr lang="en-US" altLang="zh-TW" dirty="0" smtClean="0"/>
          </a:p>
          <a:p>
            <a:r>
              <a:rPr lang="zh-TW" altLang="en-US" dirty="0" smtClean="0"/>
              <a:t>八</a:t>
            </a:r>
            <a:r>
              <a:rPr lang="zh-TW" altLang="en-US" dirty="0"/>
              <a:t>、即使有生理上的危險，病人仍持續使用該藥品。 </a:t>
            </a:r>
            <a:endParaRPr lang="en-US" altLang="zh-TW" dirty="0" smtClean="0"/>
          </a:p>
          <a:p>
            <a:r>
              <a:rPr lang="zh-TW" altLang="en-US" dirty="0" smtClean="0"/>
              <a:t>九</a:t>
            </a:r>
            <a:r>
              <a:rPr lang="zh-TW" altLang="en-US" dirty="0"/>
              <a:t>、即使知道該藥品會造成或惡化原有身體或精神方面的問題，病 人仍然持續使用。 </a:t>
            </a:r>
            <a:endParaRPr lang="en-US" altLang="zh-TW" dirty="0" smtClean="0"/>
          </a:p>
          <a:p>
            <a:r>
              <a:rPr lang="zh-TW" altLang="en-US" dirty="0" smtClean="0"/>
              <a:t>十</a:t>
            </a:r>
            <a:r>
              <a:rPr lang="zh-TW" altLang="en-US" dirty="0"/>
              <a:t>、病人產生耐藥性（</a:t>
            </a:r>
            <a:r>
              <a:rPr lang="en-US" altLang="zh-TW" dirty="0"/>
              <a:t>tolerance</a:t>
            </a:r>
            <a:r>
              <a:rPr lang="zh-TW" altLang="en-US" dirty="0"/>
              <a:t>；必須增加藥品劑量，才能達到原 應有的效果）</a:t>
            </a:r>
            <a:r>
              <a:rPr lang="zh-TW" altLang="en-US" dirty="0" smtClean="0"/>
              <a:t>。</a:t>
            </a:r>
            <a:endParaRPr lang="en-US" altLang="zh-TW" dirty="0" smtClean="0"/>
          </a:p>
          <a:p>
            <a:r>
              <a:rPr lang="zh-TW" altLang="en-US" dirty="0" smtClean="0"/>
              <a:t> </a:t>
            </a:r>
            <a:r>
              <a:rPr lang="zh-TW" altLang="en-US" dirty="0"/>
              <a:t>十一、病人發生戒斷症候群。</a:t>
            </a:r>
          </a:p>
        </p:txBody>
      </p:sp>
    </p:spTree>
    <p:extLst>
      <p:ext uri="{BB962C8B-B14F-4D97-AF65-F5344CB8AC3E}">
        <p14:creationId xmlns:p14="http://schemas.microsoft.com/office/powerpoint/2010/main" val="24040455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Why get addiction?</a:t>
            </a:r>
            <a:endParaRPr lang="zh-TW" altLang="en-US" dirty="0"/>
          </a:p>
        </p:txBody>
      </p:sp>
      <p:sp>
        <p:nvSpPr>
          <p:cNvPr id="3" name="文字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9334070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剛好碰到了</a:t>
            </a:r>
            <a:r>
              <a:rPr lang="en-US" altLang="zh-TW" dirty="0" smtClean="0"/>
              <a:t>…?</a:t>
            </a:r>
            <a:endParaRPr lang="zh-TW" altLang="en-US" dirty="0"/>
          </a:p>
        </p:txBody>
      </p:sp>
      <p:sp>
        <p:nvSpPr>
          <p:cNvPr id="3" name="內容版面配置區 2"/>
          <p:cNvSpPr>
            <a:spLocks noGrp="1"/>
          </p:cNvSpPr>
          <p:nvPr>
            <p:ph sz="quarter" idx="1"/>
          </p:nvPr>
        </p:nvSpPr>
        <p:spPr/>
        <p:txBody>
          <a:bodyPr/>
          <a:lstStyle/>
          <a:p>
            <a:r>
              <a:rPr lang="zh-TW" altLang="en-US" dirty="0" smtClean="0"/>
              <a:t>天時地利人和</a:t>
            </a:r>
            <a:endParaRPr lang="en-US" altLang="zh-TW" dirty="0" smtClean="0"/>
          </a:p>
          <a:p>
            <a:pPr lvl="1"/>
            <a:r>
              <a:rPr lang="zh-TW" altLang="en-US" dirty="0" smtClean="0"/>
              <a:t>身體</a:t>
            </a:r>
            <a:endParaRPr lang="en-US" altLang="zh-TW" dirty="0" smtClean="0"/>
          </a:p>
          <a:p>
            <a:pPr lvl="1"/>
            <a:r>
              <a:rPr lang="zh-TW" altLang="en-US" dirty="0" smtClean="0"/>
              <a:t>心理</a:t>
            </a:r>
            <a:endParaRPr lang="en-US" altLang="zh-TW" dirty="0" smtClean="0"/>
          </a:p>
          <a:p>
            <a:pPr lvl="1"/>
            <a:r>
              <a:rPr lang="zh-TW" altLang="en-US" dirty="0"/>
              <a:t>社會</a:t>
            </a:r>
            <a:endParaRPr lang="en-US" altLang="zh-TW" dirty="0" smtClean="0"/>
          </a:p>
          <a:p>
            <a:endParaRPr lang="en-US" altLang="zh-TW" dirty="0" smtClean="0"/>
          </a:p>
        </p:txBody>
      </p:sp>
    </p:spTree>
    <p:extLst>
      <p:ext uri="{BB962C8B-B14F-4D97-AF65-F5344CB8AC3E}">
        <p14:creationId xmlns:p14="http://schemas.microsoft.com/office/powerpoint/2010/main" val="37733376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11760" y="2852936"/>
            <a:ext cx="4572000" cy="584775"/>
          </a:xfrm>
          <a:prstGeom prst="rect">
            <a:avLst/>
          </a:prstGeom>
        </p:spPr>
        <p:txBody>
          <a:bodyPr>
            <a:spAutoFit/>
          </a:bodyPr>
          <a:lstStyle/>
          <a:p>
            <a:r>
              <a:rPr lang="zh-TW" altLang="en-US" sz="3200" dirty="0" smtClean="0"/>
              <a:t>關係對個人的重要性</a:t>
            </a:r>
            <a:endParaRPr lang="zh-TW" altLang="en-US" sz="3200" dirty="0"/>
          </a:p>
        </p:txBody>
      </p:sp>
    </p:spTree>
    <p:extLst>
      <p:ext uri="{BB962C8B-B14F-4D97-AF65-F5344CB8AC3E}">
        <p14:creationId xmlns:p14="http://schemas.microsoft.com/office/powerpoint/2010/main" val="11829842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HOW</a:t>
            </a:r>
            <a:r>
              <a:rPr lang="zh-TW" altLang="en-US" dirty="0" smtClean="0"/>
              <a:t> </a:t>
            </a:r>
            <a:r>
              <a:rPr lang="en-US" altLang="zh-TW" dirty="0" smtClean="0"/>
              <a:t>TO</a:t>
            </a:r>
            <a:r>
              <a:rPr lang="zh-TW" altLang="en-US" dirty="0" smtClean="0"/>
              <a:t> </a:t>
            </a:r>
            <a:r>
              <a:rPr lang="en-US" altLang="zh-TW" dirty="0" smtClean="0"/>
              <a:t>help</a:t>
            </a:r>
            <a:r>
              <a:rPr lang="zh-TW" altLang="en-US" dirty="0" smtClean="0"/>
              <a:t>？</a:t>
            </a:r>
            <a:endParaRPr lang="zh-TW" altLang="en-US" dirty="0"/>
          </a:p>
        </p:txBody>
      </p:sp>
      <p:sp>
        <p:nvSpPr>
          <p:cNvPr id="3" name="文字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3457510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健康心理生活</a:t>
            </a:r>
            <a:endParaRPr lang="zh-TW" altLang="en-US" dirty="0"/>
          </a:p>
        </p:txBody>
      </p:sp>
      <p:sp>
        <p:nvSpPr>
          <p:cNvPr id="3" name="內容版面配置區 2"/>
          <p:cNvSpPr>
            <a:spLocks noGrp="1"/>
          </p:cNvSpPr>
          <p:nvPr>
            <p:ph sz="quarter" idx="1"/>
          </p:nvPr>
        </p:nvSpPr>
        <p:spPr/>
        <p:txBody>
          <a:bodyPr/>
          <a:lstStyle/>
          <a:p>
            <a:r>
              <a:rPr lang="zh-TW" altLang="en-US" dirty="0" smtClean="0"/>
              <a:t>關注自我身體照顧</a:t>
            </a:r>
            <a:endParaRPr lang="en-US" altLang="zh-TW" dirty="0" smtClean="0"/>
          </a:p>
          <a:p>
            <a:r>
              <a:rPr lang="zh-TW" altLang="en-US" dirty="0" smtClean="0"/>
              <a:t>增加自我覺察</a:t>
            </a:r>
            <a:endParaRPr lang="en-US" altLang="zh-TW" dirty="0" smtClean="0"/>
          </a:p>
          <a:p>
            <a:r>
              <a:rPr lang="zh-TW" altLang="en-US" dirty="0"/>
              <a:t>維持一定社交</a:t>
            </a:r>
            <a:r>
              <a:rPr lang="zh-TW" altLang="en-US" dirty="0" smtClean="0"/>
              <a:t>生活</a:t>
            </a:r>
            <a:endParaRPr lang="en-US" altLang="zh-TW" dirty="0" smtClean="0"/>
          </a:p>
          <a:p>
            <a:r>
              <a:rPr lang="zh-TW" altLang="en-US" dirty="0"/>
              <a:t>必要時尋求專業協助</a:t>
            </a:r>
          </a:p>
        </p:txBody>
      </p:sp>
    </p:spTree>
    <p:extLst>
      <p:ext uri="{BB962C8B-B14F-4D97-AF65-F5344CB8AC3E}">
        <p14:creationId xmlns:p14="http://schemas.microsoft.com/office/powerpoint/2010/main" val="13425091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台北市毒品危害防制中心</a:t>
            </a:r>
          </a:p>
        </p:txBody>
      </p:sp>
      <p:sp>
        <p:nvSpPr>
          <p:cNvPr id="3" name="文字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043189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我們都在做甚麼？</a:t>
            </a:r>
            <a:endParaRPr lang="zh-TW" altLang="en-US" dirty="0"/>
          </a:p>
        </p:txBody>
      </p:sp>
      <p:sp>
        <p:nvSpPr>
          <p:cNvPr id="3" name="內容版面配置區 2"/>
          <p:cNvSpPr>
            <a:spLocks noGrp="1"/>
          </p:cNvSpPr>
          <p:nvPr>
            <p:ph sz="quarter" idx="1"/>
          </p:nvPr>
        </p:nvSpPr>
        <p:spPr/>
        <p:txBody>
          <a:bodyPr/>
          <a:lstStyle/>
          <a:p>
            <a:r>
              <a:rPr lang="zh-TW" altLang="en-US" dirty="0"/>
              <a:t>─ 藥癮個案追蹤關懷及輔導轉介</a:t>
            </a:r>
          </a:p>
          <a:p>
            <a:r>
              <a:rPr lang="zh-TW" altLang="en-US" dirty="0"/>
              <a:t>─ 三四級毒品裁罰講習</a:t>
            </a:r>
          </a:p>
          <a:p>
            <a:r>
              <a:rPr lang="zh-TW" altLang="en-US" dirty="0"/>
              <a:t>─ 即將出監個案銜接輔導訪談</a:t>
            </a:r>
          </a:p>
          <a:p>
            <a:r>
              <a:rPr lang="zh-TW" altLang="en-US" dirty="0"/>
              <a:t>─ 戒毒成功專線</a:t>
            </a:r>
          </a:p>
          <a:p>
            <a:r>
              <a:rPr lang="zh-TW" altLang="en-US" dirty="0"/>
              <a:t>─ 戒治醫療服務</a:t>
            </a:r>
          </a:p>
          <a:p>
            <a:r>
              <a:rPr lang="zh-TW" altLang="en-US" dirty="0"/>
              <a:t>─ 醫療及藥癮中途之家補助計畫</a:t>
            </a:r>
          </a:p>
          <a:p>
            <a:r>
              <a:rPr lang="zh-TW" altLang="en-US" dirty="0"/>
              <a:t>─ 獨特少年：藥癮青少年整合性服務</a:t>
            </a:r>
          </a:p>
          <a:p>
            <a:r>
              <a:rPr lang="zh-TW" altLang="en-US" dirty="0"/>
              <a:t>─ 藥癮家庭支持服務</a:t>
            </a:r>
          </a:p>
          <a:p>
            <a:r>
              <a:rPr lang="zh-TW" altLang="en-US" dirty="0"/>
              <a:t>─ 衛教宣導</a:t>
            </a:r>
          </a:p>
        </p:txBody>
      </p:sp>
    </p:spTree>
    <p:extLst>
      <p:ext uri="{BB962C8B-B14F-4D97-AF65-F5344CB8AC3E}">
        <p14:creationId xmlns:p14="http://schemas.microsoft.com/office/powerpoint/2010/main" val="29570296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我們在哪裡？</a:t>
            </a:r>
            <a:endParaRPr lang="zh-TW" altLang="en-US" dirty="0"/>
          </a:p>
        </p:txBody>
      </p:sp>
      <p:sp>
        <p:nvSpPr>
          <p:cNvPr id="3" name="內容版面配置區 2"/>
          <p:cNvSpPr>
            <a:spLocks noGrp="1"/>
          </p:cNvSpPr>
          <p:nvPr>
            <p:ph sz="quarter" idx="1"/>
          </p:nvPr>
        </p:nvSpPr>
        <p:spPr>
          <a:xfrm>
            <a:off x="529208" y="2204864"/>
            <a:ext cx="3898776" cy="3484984"/>
          </a:xfrm>
        </p:spPr>
        <p:txBody>
          <a:bodyPr/>
          <a:lstStyle/>
          <a:p>
            <a:pPr marL="101600" lvl="0" indent="0">
              <a:buNone/>
            </a:pPr>
            <a:r>
              <a:rPr lang="zh-TW" altLang="en-US" sz="3200" b="1" dirty="0">
                <a:solidFill>
                  <a:srgbClr val="0070C0"/>
                </a:solidFill>
                <a:latin typeface="微軟正黑體" panose="020B0604030504040204" pitchFamily="34" charset="-120"/>
                <a:ea typeface="微軟正黑體" panose="020B0604030504040204" pitchFamily="34" charset="-120"/>
              </a:rPr>
              <a:t>臺北市萬華區昆明街</a:t>
            </a:r>
            <a:r>
              <a:rPr lang="en-US" altLang="zh-TW" sz="3200" b="1" dirty="0">
                <a:solidFill>
                  <a:srgbClr val="0070C0"/>
                </a:solidFill>
                <a:latin typeface="微軟正黑體" panose="020B0604030504040204" pitchFamily="34" charset="-120"/>
                <a:ea typeface="微軟正黑體" panose="020B0604030504040204" pitchFamily="34" charset="-120"/>
              </a:rPr>
              <a:t>100</a:t>
            </a:r>
            <a:r>
              <a:rPr lang="zh-TW" altLang="en-US" sz="3200" b="1" dirty="0">
                <a:solidFill>
                  <a:srgbClr val="0070C0"/>
                </a:solidFill>
                <a:latin typeface="微軟正黑體" panose="020B0604030504040204" pitchFamily="34" charset="-120"/>
                <a:ea typeface="微軟正黑體" panose="020B0604030504040204" pitchFamily="34" charset="-120"/>
              </a:rPr>
              <a:t>號四樓</a:t>
            </a:r>
            <a:endParaRPr lang="en-US" altLang="zh-TW" sz="3200" b="1" dirty="0">
              <a:solidFill>
                <a:srgbClr val="0070C0"/>
              </a:solidFill>
              <a:latin typeface="微軟正黑體" panose="020B0604030504040204" pitchFamily="34" charset="-120"/>
              <a:ea typeface="微軟正黑體" panose="020B0604030504040204" pitchFamily="34" charset="-120"/>
            </a:endParaRPr>
          </a:p>
          <a:p>
            <a:pPr marL="101600" lvl="0" indent="0">
              <a:buNone/>
            </a:pPr>
            <a:r>
              <a:rPr lang="zh-TW" altLang="en-US" sz="3200" b="1" dirty="0">
                <a:solidFill>
                  <a:schemeClr val="accent5">
                    <a:lumMod val="7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週一至週五</a:t>
            </a:r>
            <a:endParaRPr lang="en-US" altLang="zh-TW" sz="3200" b="1" dirty="0">
              <a:solidFill>
                <a:schemeClr val="accent5">
                  <a:lumMod val="7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marL="101600" lvl="0" indent="0">
              <a:buNone/>
            </a:pPr>
            <a:r>
              <a:rPr lang="en-US" altLang="zh-TW" b="1" dirty="0">
                <a:solidFill>
                  <a:schemeClr val="accent5">
                    <a:lumMod val="7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9:00~12:00</a:t>
            </a:r>
            <a:r>
              <a:rPr lang="zh-TW" altLang="en-US" b="1" dirty="0">
                <a:solidFill>
                  <a:schemeClr val="accent5">
                    <a:lumMod val="7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en-US" altLang="zh-TW" b="1" dirty="0">
                <a:solidFill>
                  <a:schemeClr val="accent5">
                    <a:lumMod val="7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b="1" dirty="0">
                <a:solidFill>
                  <a:schemeClr val="accent5">
                    <a:lumMod val="7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en-US" altLang="zh-TW" b="1" dirty="0">
                <a:solidFill>
                  <a:schemeClr val="accent5">
                    <a:lumMod val="7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13:00~16:00</a:t>
            </a:r>
          </a:p>
          <a:p>
            <a:endParaRPr lang="zh-TW" altLang="en-US" dirty="0"/>
          </a:p>
        </p:txBody>
      </p:sp>
      <p:pic>
        <p:nvPicPr>
          <p:cNvPr id="5" name="圖片 4"/>
          <p:cNvPicPr>
            <a:picLocks noChangeAspect="1"/>
          </p:cNvPicPr>
          <p:nvPr/>
        </p:nvPicPr>
        <p:blipFill rotWithShape="1">
          <a:blip r:embed="rId2">
            <a:extLst>
              <a:ext uri="{28A0092B-C50C-407E-A947-70E740481C1C}">
                <a14:useLocalDpi xmlns:a14="http://schemas.microsoft.com/office/drawing/2010/main" val="0"/>
              </a:ext>
            </a:extLst>
          </a:blip>
          <a:srcRect l="1858"/>
          <a:stretch/>
        </p:blipFill>
        <p:spPr>
          <a:xfrm>
            <a:off x="4355976" y="2132856"/>
            <a:ext cx="3672408" cy="3056458"/>
          </a:xfrm>
          <a:prstGeom prst="rect">
            <a:avLst/>
          </a:prstGeom>
          <a:ln>
            <a:noFill/>
          </a:ln>
          <a:effectLst>
            <a:softEdge rad="112500"/>
          </a:effectLst>
        </p:spPr>
      </p:pic>
    </p:spTree>
    <p:extLst>
      <p:ext uri="{BB962C8B-B14F-4D97-AF65-F5344CB8AC3E}">
        <p14:creationId xmlns:p14="http://schemas.microsoft.com/office/powerpoint/2010/main" val="10338465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怎麼連繫我們？</a:t>
            </a:r>
            <a:endParaRPr lang="zh-TW" altLang="en-US" dirty="0"/>
          </a:p>
        </p:txBody>
      </p:sp>
      <p:sp>
        <p:nvSpPr>
          <p:cNvPr id="3" name="內容版面配置區 2"/>
          <p:cNvSpPr>
            <a:spLocks noGrp="1"/>
          </p:cNvSpPr>
          <p:nvPr>
            <p:ph sz="quarter" idx="1"/>
          </p:nvPr>
        </p:nvSpPr>
        <p:spPr/>
        <p:txBody>
          <a:bodyPr/>
          <a:lstStyle/>
          <a:p>
            <a:endParaRPr lang="en-US" altLang="zh-TW" dirty="0" smtClean="0"/>
          </a:p>
          <a:p>
            <a:endParaRPr lang="en-US" altLang="zh-TW" dirty="0"/>
          </a:p>
          <a:p>
            <a:endParaRPr lang="en-US" altLang="zh-TW" dirty="0" smtClean="0"/>
          </a:p>
          <a:p>
            <a:endParaRPr lang="en-US" altLang="zh-TW" dirty="0"/>
          </a:p>
          <a:p>
            <a:r>
              <a:rPr lang="zh-TW" altLang="en-US" dirty="0" smtClean="0"/>
              <a:t>毒品危害諮詢專線：</a:t>
            </a:r>
            <a:r>
              <a:rPr lang="en-US" altLang="zh-TW" dirty="0" smtClean="0"/>
              <a:t>0800-770885</a:t>
            </a:r>
          </a:p>
          <a:p>
            <a:endParaRPr lang="en-US" altLang="zh-TW" dirty="0"/>
          </a:p>
          <a:p>
            <a:endParaRPr lang="zh-TW" altLang="en-US" dirty="0"/>
          </a:p>
        </p:txBody>
      </p:sp>
    </p:spTree>
    <p:extLst>
      <p:ext uri="{BB962C8B-B14F-4D97-AF65-F5344CB8AC3E}">
        <p14:creationId xmlns:p14="http://schemas.microsoft.com/office/powerpoint/2010/main" val="6142932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字方塊 8"/>
          <p:cNvSpPr txBox="1"/>
          <p:nvPr/>
        </p:nvSpPr>
        <p:spPr>
          <a:xfrm>
            <a:off x="3059832" y="3221197"/>
            <a:ext cx="2808312" cy="646331"/>
          </a:xfrm>
          <a:prstGeom prst="rect">
            <a:avLst/>
          </a:prstGeom>
          <a:noFill/>
        </p:spPr>
        <p:txBody>
          <a:bodyPr wrap="square" rtlCol="0">
            <a:spAutoFit/>
          </a:bodyPr>
          <a:lstStyle/>
          <a:p>
            <a:r>
              <a:rPr lang="en-US" altLang="zh-TW" sz="3600" dirty="0" smtClean="0"/>
              <a:t>~</a:t>
            </a:r>
            <a:r>
              <a:rPr lang="zh-TW" altLang="en-US" sz="3600" dirty="0" smtClean="0"/>
              <a:t>謝謝大家</a:t>
            </a:r>
            <a:r>
              <a:rPr lang="en-US" altLang="zh-TW" sz="3600" dirty="0" smtClean="0"/>
              <a:t>~</a:t>
            </a:r>
            <a:endParaRPr lang="zh-TW" altLang="en-US" sz="3600" dirty="0"/>
          </a:p>
        </p:txBody>
      </p:sp>
    </p:spTree>
    <p:extLst>
      <p:ext uri="{BB962C8B-B14F-4D97-AF65-F5344CB8AC3E}">
        <p14:creationId xmlns:p14="http://schemas.microsoft.com/office/powerpoint/2010/main" val="7301665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壁窗">
  <a:themeElements>
    <a:clrScheme name="鳳舞九天">
      <a:dk1>
        <a:sysClr val="windowText" lastClr="000000"/>
      </a:dk1>
      <a:lt1>
        <a:sysClr val="window" lastClr="FFFFFF"/>
      </a:lt1>
      <a:dk2>
        <a:srgbClr val="004646"/>
      </a:dk2>
      <a:lt2>
        <a:srgbClr val="E1F0FF"/>
      </a:lt2>
      <a:accent1>
        <a:srgbClr val="50742F"/>
      </a:accent1>
      <a:accent2>
        <a:srgbClr val="268868"/>
      </a:accent2>
      <a:accent3>
        <a:srgbClr val="33BD56"/>
      </a:accent3>
      <a:accent4>
        <a:srgbClr val="4BC5B9"/>
      </a:accent4>
      <a:accent5>
        <a:srgbClr val="3163CA"/>
      </a:accent5>
      <a:accent6>
        <a:srgbClr val="4B14AA"/>
      </a:accent6>
      <a:hlink>
        <a:srgbClr val="D9BE02"/>
      </a:hlink>
      <a:folHlink>
        <a:srgbClr val="F900F9"/>
      </a:folHlink>
    </a:clrScheme>
    <a:fontScheme name="壁窗">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壁窗">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467</TotalTime>
  <Words>1348</Words>
  <Application>Microsoft Office PowerPoint</Application>
  <PresentationFormat>如螢幕大小 (4:3)</PresentationFormat>
  <Paragraphs>148</Paragraphs>
  <Slides>29</Slides>
  <Notes>2</Notes>
  <HiddenSlides>0</HiddenSlides>
  <MMClips>0</MMClips>
  <ScaleCrop>false</ScaleCrop>
  <HeadingPairs>
    <vt:vector size="4" baseType="variant">
      <vt:variant>
        <vt:lpstr>佈景主題</vt:lpstr>
      </vt:variant>
      <vt:variant>
        <vt:i4>1</vt:i4>
      </vt:variant>
      <vt:variant>
        <vt:lpstr>投影片標題</vt:lpstr>
      </vt:variant>
      <vt:variant>
        <vt:i4>29</vt:i4>
      </vt:variant>
    </vt:vector>
  </HeadingPairs>
  <TitlesOfParts>
    <vt:vector size="30" baseType="lpstr">
      <vt:lpstr>壁窗</vt:lpstr>
      <vt:lpstr>毒品危害及成癮</vt:lpstr>
      <vt:lpstr>You are what you eat</vt:lpstr>
      <vt:lpstr>食物</vt:lpstr>
      <vt:lpstr>不健康的食物</vt:lpstr>
      <vt:lpstr>藥物</vt:lpstr>
      <vt:lpstr>有害的藥物</vt:lpstr>
      <vt:lpstr>毒品</vt:lpstr>
      <vt:lpstr>毒品的法律定義</vt:lpstr>
      <vt:lpstr>第一級/海洛因</vt:lpstr>
      <vt:lpstr>第二級/安非他命</vt:lpstr>
      <vt:lpstr>第二級/大麻</vt:lpstr>
      <vt:lpstr>第三級/K他命</vt:lpstr>
      <vt:lpstr>第三級/卡西酮(喵喵)</vt:lpstr>
      <vt:lpstr>第四級/佐沛眠</vt:lpstr>
      <vt:lpstr>咖啡包(新型態混合式毒品)</vt:lpstr>
      <vt:lpstr>濫用毒品者的外在特徵</vt:lpstr>
      <vt:lpstr>上癮</vt:lpstr>
      <vt:lpstr>成癮歷程</vt:lpstr>
      <vt:lpstr>物質使用疾患</vt:lpstr>
      <vt:lpstr>Why get addiction?</vt:lpstr>
      <vt:lpstr>剛好碰到了…?</vt:lpstr>
      <vt:lpstr>PowerPoint 簡報</vt:lpstr>
      <vt:lpstr>HOW TO help？</vt:lpstr>
      <vt:lpstr>健康心理生活</vt:lpstr>
      <vt:lpstr>台北市毒品危害防制中心</vt:lpstr>
      <vt:lpstr>我們都在做甚麼？</vt:lpstr>
      <vt:lpstr>我們在哪裡？</vt:lpstr>
      <vt:lpstr>怎麼連繫我們？</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廖昀雅</dc:creator>
  <cp:lastModifiedBy>廖昀雅</cp:lastModifiedBy>
  <cp:revision>12</cp:revision>
  <dcterms:created xsi:type="dcterms:W3CDTF">2023-07-05T02:17:11Z</dcterms:created>
  <dcterms:modified xsi:type="dcterms:W3CDTF">2023-07-05T10:15:07Z</dcterms:modified>
</cp:coreProperties>
</file>